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3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24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25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26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27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28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notesSlides/notesSlide29.xml" ContentType="application/vnd.openxmlformats-officedocument.presentationml.notesSlid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78" r:id="rId5"/>
    <p:sldId id="275" r:id="rId6"/>
    <p:sldId id="276" r:id="rId7"/>
    <p:sldId id="259" r:id="rId8"/>
    <p:sldId id="260" r:id="rId9"/>
    <p:sldId id="292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7" r:id="rId20"/>
    <p:sldId id="280" r:id="rId21"/>
    <p:sldId id="286" r:id="rId22"/>
    <p:sldId id="282" r:id="rId23"/>
    <p:sldId id="287" r:id="rId24"/>
    <p:sldId id="283" r:id="rId25"/>
    <p:sldId id="288" r:id="rId26"/>
    <p:sldId id="284" r:id="rId27"/>
    <p:sldId id="289" r:id="rId28"/>
    <p:sldId id="285" r:id="rId29"/>
    <p:sldId id="290" r:id="rId30"/>
    <p:sldId id="270" r:id="rId31"/>
    <p:sldId id="291" r:id="rId32"/>
    <p:sldId id="281" r:id="rId33"/>
    <p:sldId id="293" r:id="rId34"/>
    <p:sldId id="272" r:id="rId35"/>
    <p:sldId id="273" r:id="rId36"/>
    <p:sldId id="279" r:id="rId37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h2FoJGHKFfwwzhPbvt9PhN9Y6X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75FDC2-87FD-4A5B-96F7-D94D7CC37A16}">
  <a:tblStyle styleId="{0775FDC2-87FD-4A5B-96F7-D94D7CC37A16}" styleName="Table_0">
    <a:wholeTbl>
      <a:tcTxStyle b="off" i="off">
        <a:font>
          <a:latin typeface="Calibri Light"/>
          <a:ea typeface="Calibri Light"/>
          <a:cs typeface="Calibri Light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dk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2160209-C07E-4454-8EC0-DD28D0303369}" styleName="Table_1">
    <a:wholeTbl>
      <a:tcTxStyle b="off" i="off">
        <a:font>
          <a:latin typeface="Calibri Light"/>
          <a:ea typeface="Calibri Light"/>
          <a:cs typeface="Calibri Light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87435" autoAdjust="0"/>
  </p:normalViewPr>
  <p:slideViewPr>
    <p:cSldViewPr snapToGrid="0">
      <p:cViewPr varScale="1">
        <p:scale>
          <a:sx n="65" d="100"/>
          <a:sy n="65" d="100"/>
        </p:scale>
        <p:origin x="1867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3259" y="53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customschemas.google.com/relationships/presentationmetadata" Target="meta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ython\&#51060;&#48120;&#51648;&#51064;&#49885;%20&#54016;&#54532;&#47196;&#51229;&#53944;\&#44536;&#47000;&#54532;-&#50641;&#49472;&#48376;-&#50696;&#49884;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ython\&#51060;&#48120;&#51648;&#51064;&#49885;%20&#54016;&#54532;&#47196;&#51229;&#53944;\&#44536;&#47000;&#54532;-&#50641;&#49472;&#48376;-&#50696;&#49884;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ython\&#51060;&#48120;&#51648;&#51064;&#49885;%20&#54016;&#54532;&#47196;&#51229;&#53944;\&#44536;&#47000;&#54532;-&#50641;&#49472;&#48376;-&#50696;&#49884;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ython\&#51060;&#48120;&#51648;&#51064;&#49885;%20&#54016;&#54532;&#47196;&#51229;&#53944;\&#44536;&#47000;&#54532;-&#50641;&#49472;&#48376;-&#50696;&#49884;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ython\&#51060;&#48120;&#51648;&#51064;&#49885;%20&#54016;&#54532;&#47196;&#51229;&#53944;\&#44536;&#47000;&#54532;-&#50641;&#49472;&#48376;-&#50696;&#49884;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ython\&#51060;&#48120;&#51648;&#51064;&#49885;%20&#54016;&#54532;&#47196;&#51229;&#53944;\&#44536;&#47000;&#54532;-&#50641;&#49472;&#48376;-&#50696;&#49884;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ython\&#51060;&#48120;&#51648;&#51064;&#49885;%20&#54016;&#54532;&#47196;&#51229;&#53944;\&#44536;&#47000;&#54532;-&#50641;&#49472;&#48376;-&#50696;&#49884;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ython\&#51060;&#48120;&#51648;&#51064;&#49885;%20&#54016;&#54532;&#47196;&#51229;&#53944;\&#44536;&#47000;&#54532;-&#50641;&#49472;&#48376;-&#50696;&#49884;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ython\&#51060;&#48120;&#51648;&#51064;&#49885;%20&#54016;&#54532;&#47196;&#51229;&#53944;\&#44536;&#47000;&#54532;-&#50641;&#49472;&#48376;-&#50696;&#49884;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ython\&#51060;&#48120;&#51648;&#51064;&#49885;%20&#54016;&#54532;&#47196;&#51229;&#53944;\&#44536;&#47000;&#54532;-&#50641;&#49472;&#48376;-&#50696;&#49884;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ython\&#51060;&#48120;&#51648;&#51064;&#49885;%20&#54016;&#54532;&#47196;&#51229;&#53944;\&#44536;&#47000;&#54532;-&#50641;&#49472;&#48376;-&#50696;&#49884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ython\&#51060;&#48120;&#51648;&#51064;&#49885;%20&#54016;&#54532;&#47196;&#51229;&#53944;\&#44536;&#47000;&#54532;-&#50641;&#49472;&#48376;-&#50696;&#49884;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ython\&#51060;&#48120;&#51648;&#51064;&#49885;%20&#54016;&#54532;&#47196;&#51229;&#53944;\&#44536;&#47000;&#54532;-&#50641;&#49472;&#48376;-&#50696;&#49884;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ython\&#51060;&#48120;&#51648;&#51064;&#49885;%20&#54016;&#54532;&#47196;&#51229;&#53944;\&#44536;&#47000;&#54532;-&#50641;&#49472;&#48376;-&#50696;&#49884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ython\&#51060;&#48120;&#51648;&#51064;&#49885;%20&#54016;&#54532;&#47196;&#51229;&#53944;\&#44536;&#47000;&#54532;-&#50641;&#49472;&#48376;-&#50696;&#49884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ython\&#51060;&#48120;&#51648;&#51064;&#49885;%20&#54016;&#54532;&#47196;&#51229;&#53944;\&#44536;&#47000;&#54532;-&#50641;&#49472;&#48376;-&#50696;&#49884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ython\&#51060;&#48120;&#51648;&#51064;&#49885;%20&#54016;&#54532;&#47196;&#51229;&#53944;\&#44536;&#47000;&#54532;-&#50641;&#49472;&#48376;-&#50696;&#49884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ython\&#51060;&#48120;&#51648;&#51064;&#49885;%20&#54016;&#54532;&#47196;&#51229;&#53944;\&#44536;&#47000;&#54532;-&#50641;&#49472;&#48376;-&#50696;&#49884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ython\&#51060;&#48120;&#51648;&#51064;&#49885;%20&#54016;&#54532;&#47196;&#51229;&#53944;\&#44536;&#47000;&#54532;-&#50641;&#49472;&#48376;-&#50696;&#49884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ython\&#51060;&#48120;&#51648;&#51064;&#49885;%20&#54016;&#54532;&#47196;&#51229;&#53944;\&#44536;&#47000;&#54532;-&#50641;&#49472;&#48376;-&#50696;&#49884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dirty="0"/>
              <a:t>각 </a:t>
            </a:r>
            <a:r>
              <a:rPr lang="ko-KR" altLang="en-US" dirty="0" err="1"/>
              <a:t>모델</a:t>
            </a:r>
            <a:r>
              <a:rPr lang="ko-KR" dirty="0" err="1"/>
              <a:t>별</a:t>
            </a:r>
            <a:r>
              <a:rPr lang="ko-KR" dirty="0"/>
              <a:t> 성능</a:t>
            </a:r>
            <a:r>
              <a:rPr lang="en-US" dirty="0"/>
              <a:t> </a:t>
            </a:r>
            <a:r>
              <a:rPr lang="ko-KR" dirty="0"/>
              <a:t>비교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모델 그대로 사용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Sheet1!$A$2:$A$5</c:f>
              <c:strCache>
                <c:ptCount val="4"/>
                <c:pt idx="0">
                  <c:v>ResNet50</c:v>
                </c:pt>
                <c:pt idx="1">
                  <c:v>ResNet101</c:v>
                </c:pt>
                <c:pt idx="2">
                  <c:v>ResNet152</c:v>
                </c:pt>
                <c:pt idx="3">
                  <c:v>EfficientNetV2S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38.01</c:v>
                </c:pt>
                <c:pt idx="1">
                  <c:v>38.450000000000003</c:v>
                </c:pt>
                <c:pt idx="2">
                  <c:v>38.229999999999997</c:v>
                </c:pt>
                <c:pt idx="3">
                  <c:v>39.56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D5-42D9-8D08-1E23D721873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전부 재학습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100000"/>
                    <a:shade val="100000"/>
                    <a:satMod val="130000"/>
                  </a:schemeClr>
                </a:gs>
                <a:gs pos="100000">
                  <a:schemeClr val="accent2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Sheet1!$A$2:$A$5</c:f>
              <c:strCache>
                <c:ptCount val="4"/>
                <c:pt idx="0">
                  <c:v>ResNet50</c:v>
                </c:pt>
                <c:pt idx="1">
                  <c:v>ResNet101</c:v>
                </c:pt>
                <c:pt idx="2">
                  <c:v>ResNet152</c:v>
                </c:pt>
                <c:pt idx="3">
                  <c:v>EfficientNetV2S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44.44</c:v>
                </c:pt>
                <c:pt idx="1">
                  <c:v>54.65</c:v>
                </c:pt>
                <c:pt idx="2">
                  <c:v>53.15</c:v>
                </c:pt>
                <c:pt idx="3">
                  <c:v>59.72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AD5-42D9-8D08-1E23D721873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미세조정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100000"/>
                    <a:shade val="100000"/>
                    <a:satMod val="130000"/>
                  </a:schemeClr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Sheet1!$A$2:$A$5</c:f>
              <c:strCache>
                <c:ptCount val="4"/>
                <c:pt idx="0">
                  <c:v>ResNet50</c:v>
                </c:pt>
                <c:pt idx="1">
                  <c:v>ResNet101</c:v>
                </c:pt>
                <c:pt idx="2">
                  <c:v>ResNet152</c:v>
                </c:pt>
                <c:pt idx="3">
                  <c:v>EfficientNetV2S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50.01</c:v>
                </c:pt>
                <c:pt idx="1">
                  <c:v>59.72</c:v>
                </c:pt>
                <c:pt idx="2">
                  <c:v>58.4</c:v>
                </c:pt>
                <c:pt idx="3">
                  <c:v>62.66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AD5-42D9-8D08-1E23D72187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669487567"/>
        <c:axId val="669480079"/>
        <c:axId val="0"/>
      </c:bar3DChart>
      <c:catAx>
        <c:axId val="6694875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9480079"/>
        <c:crosses val="autoZero"/>
        <c:auto val="1"/>
        <c:lblAlgn val="ctr"/>
        <c:lblOffset val="100"/>
        <c:noMultiLvlLbl val="0"/>
      </c:catAx>
      <c:valAx>
        <c:axId val="6694800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/>
                  <a:t>정확도 </a:t>
                </a:r>
                <a:r>
                  <a:rPr lang="en-US"/>
                  <a:t>(</a:t>
                </a:r>
                <a:r>
                  <a:rPr lang="ko-KR"/>
                  <a:t>점</a:t>
                </a:r>
                <a:r>
                  <a:rPr lang="en-US"/>
                  <a:t>)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94875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ResNet101 </a:t>
            </a:r>
            <a:r>
              <a:rPr lang="ko-KR" altLang="en-US"/>
              <a:t>전부재학습 </a:t>
            </a:r>
            <a:r>
              <a:rPr lang="en-US" altLang="ko-KR"/>
              <a:t>: loss vs val_loss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'Res101152'!$F$3</c:f>
              <c:strCache>
                <c:ptCount val="1"/>
                <c:pt idx="0">
                  <c:v>loss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'Res101152'!$F$4:$F$11</c:f>
              <c:numCache>
                <c:formatCode>General</c:formatCode>
                <c:ptCount val="8"/>
                <c:pt idx="0">
                  <c:v>1.0883</c:v>
                </c:pt>
                <c:pt idx="1">
                  <c:v>1.0709</c:v>
                </c:pt>
                <c:pt idx="2">
                  <c:v>0.99990000000000001</c:v>
                </c:pt>
                <c:pt idx="3">
                  <c:v>0.83430000000000004</c:v>
                </c:pt>
                <c:pt idx="4">
                  <c:v>0.68899999999999995</c:v>
                </c:pt>
                <c:pt idx="5">
                  <c:v>0.52</c:v>
                </c:pt>
                <c:pt idx="6">
                  <c:v>0.1173</c:v>
                </c:pt>
                <c:pt idx="7">
                  <c:v>6.9199999999999998E-2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625-4A30-875F-09D8DFF9F23A}"/>
            </c:ext>
          </c:extLst>
        </c:ser>
        <c:ser>
          <c:idx val="1"/>
          <c:order val="1"/>
          <c:tx>
            <c:strRef>
              <c:f>'Res101152'!$H$3</c:f>
              <c:strCache>
                <c:ptCount val="1"/>
                <c:pt idx="0">
                  <c:v>val_loss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'Res101152'!$H$4:$H$11</c:f>
              <c:numCache>
                <c:formatCode>General</c:formatCode>
                <c:ptCount val="8"/>
                <c:pt idx="0">
                  <c:v>1.0792999999999999</c:v>
                </c:pt>
                <c:pt idx="1">
                  <c:v>1.0576000000000001</c:v>
                </c:pt>
                <c:pt idx="2">
                  <c:v>1.0088999999999999</c:v>
                </c:pt>
                <c:pt idx="3">
                  <c:v>0.96409999999999996</c:v>
                </c:pt>
                <c:pt idx="4">
                  <c:v>0.99939999999999996</c:v>
                </c:pt>
                <c:pt idx="5">
                  <c:v>1.1853</c:v>
                </c:pt>
                <c:pt idx="6">
                  <c:v>2.056</c:v>
                </c:pt>
                <c:pt idx="7">
                  <c:v>2.2616000000000001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625-4A30-875F-09D8DFF9F2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78771983"/>
        <c:axId val="1478774063"/>
      </c:lineChart>
      <c:catAx>
        <c:axId val="14787719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epochs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78774063"/>
        <c:crosses val="autoZero"/>
        <c:auto val="1"/>
        <c:lblAlgn val="ctr"/>
        <c:lblOffset val="100"/>
        <c:noMultiLvlLbl val="0"/>
      </c:catAx>
      <c:valAx>
        <c:axId val="14787740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787719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ResNet101</a:t>
            </a:r>
            <a:r>
              <a:rPr lang="en-US" altLang="ko-KR" baseline="0"/>
              <a:t> </a:t>
            </a:r>
            <a:r>
              <a:rPr lang="ko-KR" altLang="en-US" baseline="0"/>
              <a:t>전부재학습 </a:t>
            </a:r>
            <a:r>
              <a:rPr lang="en-US" altLang="ko-KR" baseline="0"/>
              <a:t>: accuracy vs val_accuracy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'Res101152'!$G$3</c:f>
              <c:strCache>
                <c:ptCount val="1"/>
                <c:pt idx="0">
                  <c:v>accuracy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'Res101152'!$G$4:$G$11</c:f>
              <c:numCache>
                <c:formatCode>General</c:formatCode>
                <c:ptCount val="8"/>
                <c:pt idx="0">
                  <c:v>0.38059999999999999</c:v>
                </c:pt>
                <c:pt idx="1">
                  <c:v>0.39529999999999998</c:v>
                </c:pt>
                <c:pt idx="2">
                  <c:v>0.48420000000000002</c:v>
                </c:pt>
                <c:pt idx="3">
                  <c:v>0.60460000000000003</c:v>
                </c:pt>
                <c:pt idx="4">
                  <c:v>0.69010000000000005</c:v>
                </c:pt>
                <c:pt idx="5">
                  <c:v>0.77939999999999998</c:v>
                </c:pt>
                <c:pt idx="6">
                  <c:v>0.95809999999999995</c:v>
                </c:pt>
                <c:pt idx="7">
                  <c:v>0.9758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FEB-4015-8846-0FCA0B6B9C37}"/>
            </c:ext>
          </c:extLst>
        </c:ser>
        <c:ser>
          <c:idx val="1"/>
          <c:order val="1"/>
          <c:tx>
            <c:strRef>
              <c:f>'Res101152'!$I$3</c:f>
              <c:strCache>
                <c:ptCount val="1"/>
                <c:pt idx="0">
                  <c:v>val_accuracy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'Res101152'!$I$4:$I$11</c:f>
              <c:numCache>
                <c:formatCode>General</c:formatCode>
                <c:ptCount val="8"/>
                <c:pt idx="0">
                  <c:v>0.3775</c:v>
                </c:pt>
                <c:pt idx="1">
                  <c:v>0.41499999999999998</c:v>
                </c:pt>
                <c:pt idx="2">
                  <c:v>0.48170000000000002</c:v>
                </c:pt>
                <c:pt idx="3">
                  <c:v>0.53239999999999998</c:v>
                </c:pt>
                <c:pt idx="4">
                  <c:v>0.55869999999999997</c:v>
                </c:pt>
                <c:pt idx="5">
                  <c:v>0.54459999999999997</c:v>
                </c:pt>
                <c:pt idx="6">
                  <c:v>0.56999999999999995</c:v>
                </c:pt>
                <c:pt idx="7">
                  <c:v>0.57650000000000001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FEB-4015-8846-0FCA0B6B9C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49966271"/>
        <c:axId val="1449963359"/>
      </c:lineChart>
      <c:catAx>
        <c:axId val="144996627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epochs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49963359"/>
        <c:crosses val="autoZero"/>
        <c:auto val="1"/>
        <c:lblAlgn val="ctr"/>
        <c:lblOffset val="100"/>
        <c:noMultiLvlLbl val="0"/>
      </c:catAx>
      <c:valAx>
        <c:axId val="1449963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499662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pPr>
            <a:r>
              <a:rPr lang="en-US" altLang="ko-KR">
                <a:latin typeface="+mn-lt"/>
                <a:ea typeface="나눔고딕 Light" panose="020D0904000000000000" pitchFamily="50" charset="-127"/>
              </a:rPr>
              <a:t>ResNet101</a:t>
            </a:r>
            <a:r>
              <a:rPr lang="en-US" altLang="ko-KR" baseline="0">
                <a:latin typeface="+mn-lt"/>
                <a:ea typeface="나눔고딕 Light" panose="020D0904000000000000" pitchFamily="50" charset="-127"/>
              </a:rPr>
              <a:t> </a:t>
            </a:r>
            <a:r>
              <a:rPr lang="ko-KR" altLang="en-US" baseline="0">
                <a:latin typeface="+mn-lt"/>
                <a:ea typeface="나눔고딕 Light" panose="020D0904000000000000" pitchFamily="50" charset="-127"/>
              </a:rPr>
              <a:t>미세조정 </a:t>
            </a:r>
            <a:r>
              <a:rPr lang="en-US" altLang="ko-KR" baseline="0">
                <a:latin typeface="+mn-lt"/>
                <a:ea typeface="나눔고딕 Light" panose="020D0904000000000000" pitchFamily="50" charset="-127"/>
              </a:rPr>
              <a:t>: accuracy vs val_accuracy</a:t>
            </a:r>
            <a:endParaRPr lang="ko-KR" altLang="en-US">
              <a:latin typeface="+mn-lt"/>
              <a:ea typeface="나눔고딕 Light" panose="020D0904000000000000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'Res101152'!$C$3</c:f>
              <c:strCache>
                <c:ptCount val="1"/>
                <c:pt idx="0">
                  <c:v>accuracy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'Res101152'!$C$4:$C$9</c:f>
              <c:numCache>
                <c:formatCode>General</c:formatCode>
                <c:ptCount val="6"/>
                <c:pt idx="0">
                  <c:v>0.44309999999999999</c:v>
                </c:pt>
                <c:pt idx="1">
                  <c:v>0.69979999999999998</c:v>
                </c:pt>
                <c:pt idx="2">
                  <c:v>0.92149999999999999</c:v>
                </c:pt>
                <c:pt idx="3">
                  <c:v>0.98109999999999997</c:v>
                </c:pt>
                <c:pt idx="4">
                  <c:v>0.99390000000000001</c:v>
                </c:pt>
                <c:pt idx="5">
                  <c:v>0.99909999999999999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4E4-4AE9-9D7D-6C7FC15D8DE4}"/>
            </c:ext>
          </c:extLst>
        </c:ser>
        <c:ser>
          <c:idx val="1"/>
          <c:order val="1"/>
          <c:tx>
            <c:strRef>
              <c:f>'Res101152'!$E$3</c:f>
              <c:strCache>
                <c:ptCount val="1"/>
                <c:pt idx="0">
                  <c:v>val_accuracy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'Res101152'!$E$4:$E$9</c:f>
              <c:numCache>
                <c:formatCode>General</c:formatCode>
                <c:ptCount val="6"/>
                <c:pt idx="0">
                  <c:v>0.44600000000000001</c:v>
                </c:pt>
                <c:pt idx="1">
                  <c:v>0.5202</c:v>
                </c:pt>
                <c:pt idx="2">
                  <c:v>0.56710000000000005</c:v>
                </c:pt>
                <c:pt idx="3">
                  <c:v>0.57179999999999997</c:v>
                </c:pt>
                <c:pt idx="4">
                  <c:v>0.58220000000000005</c:v>
                </c:pt>
                <c:pt idx="5">
                  <c:v>0.59719999999999995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4E4-4AE9-9D7D-6C7FC15D8D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83471200"/>
        <c:axId val="2083472032"/>
      </c:lineChart>
      <c:catAx>
        <c:axId val="20834712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epochs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83472032"/>
        <c:crosses val="autoZero"/>
        <c:auto val="1"/>
        <c:lblAlgn val="ctr"/>
        <c:lblOffset val="100"/>
        <c:noMultiLvlLbl val="0"/>
      </c:catAx>
      <c:valAx>
        <c:axId val="2083472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834712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>
                <a:latin typeface="+mn-lt"/>
                <a:ea typeface="나눔고딕 Light" panose="020D0904000000000000" pitchFamily="50" charset="-127"/>
              </a:rPr>
              <a:t>ResNet101</a:t>
            </a:r>
            <a:r>
              <a:rPr lang="en-US" altLang="ko-KR" baseline="0">
                <a:latin typeface="+mn-lt"/>
                <a:ea typeface="나눔고딕 Light" panose="020D0904000000000000" pitchFamily="50" charset="-127"/>
              </a:rPr>
              <a:t> </a:t>
            </a:r>
            <a:r>
              <a:rPr lang="ko-KR" altLang="en-US" baseline="0">
                <a:latin typeface="+mn-lt"/>
                <a:ea typeface="나눔고딕 Light" panose="020D0904000000000000" pitchFamily="50" charset="-127"/>
              </a:rPr>
              <a:t>미세조정 </a:t>
            </a:r>
            <a:r>
              <a:rPr lang="en-US" altLang="ko-KR" baseline="0">
                <a:latin typeface="+mn-lt"/>
                <a:ea typeface="나눔고딕 Light" panose="020D0904000000000000" pitchFamily="50" charset="-127"/>
              </a:rPr>
              <a:t>loss vs val_loss</a:t>
            </a:r>
            <a:endParaRPr lang="ko-KR" altLang="en-US">
              <a:latin typeface="+mn-lt"/>
              <a:ea typeface="나눔고딕 Light" panose="020D0904000000000000" pitchFamily="50" charset="-127"/>
            </a:endParaRPr>
          </a:p>
        </c:rich>
      </c:tx>
      <c:layout>
        <c:manualLayout>
          <c:xMode val="edge"/>
          <c:yMode val="edge"/>
          <c:x val="0.25948242128802201"/>
          <c:y val="4.63678516228748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'Res101152'!$B$3</c:f>
              <c:strCache>
                <c:ptCount val="1"/>
                <c:pt idx="0">
                  <c:v>loss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'Res101152'!$B$4:$B$9</c:f>
              <c:numCache>
                <c:formatCode>General</c:formatCode>
                <c:ptCount val="6"/>
                <c:pt idx="0">
                  <c:v>1.0434000000000001</c:v>
                </c:pt>
                <c:pt idx="1">
                  <c:v>0.68469999999999998</c:v>
                </c:pt>
                <c:pt idx="2">
                  <c:v>0.2094</c:v>
                </c:pt>
                <c:pt idx="3">
                  <c:v>5.9299999999999999E-2</c:v>
                </c:pt>
                <c:pt idx="4">
                  <c:v>1.67E-2</c:v>
                </c:pt>
                <c:pt idx="5">
                  <c:v>4.0000000000000001E-3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32D-42B5-B3BD-553A043D820E}"/>
            </c:ext>
          </c:extLst>
        </c:ser>
        <c:ser>
          <c:idx val="1"/>
          <c:order val="1"/>
          <c:tx>
            <c:strRef>
              <c:f>'Res101152'!$D$3</c:f>
              <c:strCache>
                <c:ptCount val="1"/>
                <c:pt idx="0">
                  <c:v>val_loss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'Res101152'!$D$4:$D$9</c:f>
              <c:numCache>
                <c:formatCode>General</c:formatCode>
                <c:ptCount val="6"/>
                <c:pt idx="0">
                  <c:v>1.0318000000000001</c:v>
                </c:pt>
                <c:pt idx="1">
                  <c:v>1.0862000000000001</c:v>
                </c:pt>
                <c:pt idx="2">
                  <c:v>1.4886999999999999</c:v>
                </c:pt>
                <c:pt idx="3">
                  <c:v>1.9254</c:v>
                </c:pt>
                <c:pt idx="4">
                  <c:v>2.3736999999999999</c:v>
                </c:pt>
                <c:pt idx="5">
                  <c:v>2.5095999999999998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32D-42B5-B3BD-553A043D82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91739488"/>
        <c:axId val="2091745312"/>
      </c:lineChart>
      <c:catAx>
        <c:axId val="20917394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epochs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91745312"/>
        <c:crosses val="autoZero"/>
        <c:auto val="1"/>
        <c:lblAlgn val="ctr"/>
        <c:lblOffset val="100"/>
        <c:noMultiLvlLbl val="0"/>
      </c:catAx>
      <c:valAx>
        <c:axId val="2091745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91739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1774288398237321"/>
          <c:y val="0.88214776862320354"/>
          <c:w val="0.35158180397188471"/>
          <c:h val="8.69403302948800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ResNet152 </a:t>
            </a:r>
            <a:r>
              <a:rPr lang="ko-KR" altLang="en-US"/>
              <a:t>전부재학습 </a:t>
            </a:r>
            <a:r>
              <a:rPr lang="en-US" altLang="ko-KR"/>
              <a:t>: loss vs val_loss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'Res101152'!$B$37</c:f>
              <c:strCache>
                <c:ptCount val="1"/>
                <c:pt idx="0">
                  <c:v>loss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'Res101152'!$B$38:$B$46</c:f>
              <c:numCache>
                <c:formatCode>General</c:formatCode>
                <c:ptCount val="9"/>
                <c:pt idx="0">
                  <c:v>1.0808</c:v>
                </c:pt>
                <c:pt idx="1">
                  <c:v>1.0573999999999999</c:v>
                </c:pt>
                <c:pt idx="2">
                  <c:v>1.0434000000000001</c:v>
                </c:pt>
                <c:pt idx="3">
                  <c:v>0.92849999999999999</c:v>
                </c:pt>
                <c:pt idx="4">
                  <c:v>0.7772</c:v>
                </c:pt>
                <c:pt idx="5">
                  <c:v>0.56189999999999996</c:v>
                </c:pt>
                <c:pt idx="6">
                  <c:v>0.3488</c:v>
                </c:pt>
                <c:pt idx="7">
                  <c:v>0.1173</c:v>
                </c:pt>
                <c:pt idx="8">
                  <c:v>9.2999999999999999E-2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A26-467B-B1D8-80E2309214FC}"/>
            </c:ext>
          </c:extLst>
        </c:ser>
        <c:ser>
          <c:idx val="1"/>
          <c:order val="1"/>
          <c:tx>
            <c:strRef>
              <c:f>'Res101152'!$D$37</c:f>
              <c:strCache>
                <c:ptCount val="1"/>
                <c:pt idx="0">
                  <c:v>val_loss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'Res101152'!$D$38:$D$46</c:f>
              <c:numCache>
                <c:formatCode>General</c:formatCode>
                <c:ptCount val="9"/>
                <c:pt idx="0">
                  <c:v>1.0813999999999999</c:v>
                </c:pt>
                <c:pt idx="1">
                  <c:v>1.0546</c:v>
                </c:pt>
                <c:pt idx="2">
                  <c:v>1.0455000000000001</c:v>
                </c:pt>
                <c:pt idx="3">
                  <c:v>1.0405</c:v>
                </c:pt>
                <c:pt idx="4">
                  <c:v>1.1226</c:v>
                </c:pt>
                <c:pt idx="5">
                  <c:v>1.5454000000000001</c:v>
                </c:pt>
                <c:pt idx="6">
                  <c:v>1.5086999999999999</c:v>
                </c:pt>
                <c:pt idx="7">
                  <c:v>2.2248000000000001</c:v>
                </c:pt>
                <c:pt idx="8">
                  <c:v>2.3860000000000001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A26-467B-B1D8-80E2309214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51932239"/>
        <c:axId val="1451933071"/>
      </c:lineChart>
      <c:catAx>
        <c:axId val="145193223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epochs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51933071"/>
        <c:crosses val="autoZero"/>
        <c:auto val="1"/>
        <c:lblAlgn val="ctr"/>
        <c:lblOffset val="100"/>
        <c:noMultiLvlLbl val="0"/>
      </c:catAx>
      <c:valAx>
        <c:axId val="1451933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519322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ResNet152 </a:t>
            </a:r>
            <a:r>
              <a:rPr lang="ko-KR" altLang="en-US"/>
              <a:t>전부재학습 </a:t>
            </a:r>
            <a:r>
              <a:rPr lang="en-US" altLang="ko-KR"/>
              <a:t>: accuracy vs val_accuracy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'Res101152'!$C$37</c:f>
              <c:strCache>
                <c:ptCount val="1"/>
                <c:pt idx="0">
                  <c:v>accuracy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'Res101152'!$C$38:$C$46</c:f>
              <c:numCache>
                <c:formatCode>General</c:formatCode>
                <c:ptCount val="9"/>
                <c:pt idx="0">
                  <c:v>0.3841</c:v>
                </c:pt>
                <c:pt idx="1">
                  <c:v>0.40960000000000002</c:v>
                </c:pt>
                <c:pt idx="2">
                  <c:v>0.4335</c:v>
                </c:pt>
                <c:pt idx="3">
                  <c:v>0.52210000000000001</c:v>
                </c:pt>
                <c:pt idx="4">
                  <c:v>0.62719999999999998</c:v>
                </c:pt>
                <c:pt idx="5">
                  <c:v>0.753</c:v>
                </c:pt>
                <c:pt idx="6">
                  <c:v>0.86140000000000005</c:v>
                </c:pt>
                <c:pt idx="7">
                  <c:v>0.9587</c:v>
                </c:pt>
                <c:pt idx="8">
                  <c:v>0.96550000000000002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0E4-422C-BBD3-DC04FDB79A72}"/>
            </c:ext>
          </c:extLst>
        </c:ser>
        <c:ser>
          <c:idx val="1"/>
          <c:order val="1"/>
          <c:tx>
            <c:strRef>
              <c:f>'Res101152'!$E$37</c:f>
              <c:strCache>
                <c:ptCount val="1"/>
                <c:pt idx="0">
                  <c:v>val_accuracy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'Res101152'!$E$38:$E$46</c:f>
              <c:numCache>
                <c:formatCode>General</c:formatCode>
                <c:ptCount val="9"/>
                <c:pt idx="0">
                  <c:v>0.37459999999999999</c:v>
                </c:pt>
                <c:pt idx="1">
                  <c:v>0.39910000000000001</c:v>
                </c:pt>
                <c:pt idx="2">
                  <c:v>0.42349999999999999</c:v>
                </c:pt>
                <c:pt idx="3">
                  <c:v>0.45450000000000002</c:v>
                </c:pt>
                <c:pt idx="4">
                  <c:v>0.46949999999999997</c:v>
                </c:pt>
                <c:pt idx="5">
                  <c:v>0.48920000000000002</c:v>
                </c:pt>
                <c:pt idx="6">
                  <c:v>0.51459999999999995</c:v>
                </c:pt>
                <c:pt idx="7">
                  <c:v>0.51919999999999999</c:v>
                </c:pt>
                <c:pt idx="8">
                  <c:v>0.52210000000000001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0E4-422C-BBD3-DC04FDB79A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43794511"/>
        <c:axId val="1443796591"/>
      </c:lineChart>
      <c:catAx>
        <c:axId val="14437945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epochs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43796591"/>
        <c:crosses val="autoZero"/>
        <c:auto val="1"/>
        <c:lblAlgn val="ctr"/>
        <c:lblOffset val="100"/>
        <c:noMultiLvlLbl val="0"/>
      </c:catAx>
      <c:valAx>
        <c:axId val="14437965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437945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ResNet152</a:t>
            </a:r>
            <a:r>
              <a:rPr lang="en-US" altLang="ko-KR" baseline="0"/>
              <a:t> </a:t>
            </a:r>
            <a:r>
              <a:rPr lang="ko-KR" altLang="en-US" baseline="0"/>
              <a:t>미세조정 </a:t>
            </a:r>
            <a:r>
              <a:rPr lang="en-US" altLang="ko-KR" baseline="0"/>
              <a:t>: loss vs val_loss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'Res101152'!$F$37</c:f>
              <c:strCache>
                <c:ptCount val="1"/>
                <c:pt idx="0">
                  <c:v>loss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'Res101152'!$F$38:$F$45</c:f>
              <c:numCache>
                <c:formatCode>General</c:formatCode>
                <c:ptCount val="8"/>
                <c:pt idx="0">
                  <c:v>1.0517000000000001</c:v>
                </c:pt>
                <c:pt idx="1">
                  <c:v>0.99150000000000005</c:v>
                </c:pt>
                <c:pt idx="2">
                  <c:v>0.91049999999999998</c:v>
                </c:pt>
                <c:pt idx="3">
                  <c:v>0.79759999999999998</c:v>
                </c:pt>
                <c:pt idx="4">
                  <c:v>0.50180000000000002</c:v>
                </c:pt>
                <c:pt idx="5">
                  <c:v>0.35439999999999999</c:v>
                </c:pt>
                <c:pt idx="6">
                  <c:v>0.13200000000000001</c:v>
                </c:pt>
                <c:pt idx="7">
                  <c:v>4.4499999999999998E-2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106-4322-8A23-D6112B69DE60}"/>
            </c:ext>
          </c:extLst>
        </c:ser>
        <c:ser>
          <c:idx val="1"/>
          <c:order val="1"/>
          <c:tx>
            <c:strRef>
              <c:f>'Res101152'!$H$37</c:f>
              <c:strCache>
                <c:ptCount val="1"/>
                <c:pt idx="0">
                  <c:v>val_loss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'Res101152'!$H$38:$H$45</c:f>
              <c:numCache>
                <c:formatCode>General</c:formatCode>
                <c:ptCount val="8"/>
                <c:pt idx="0">
                  <c:v>1.0538000000000001</c:v>
                </c:pt>
                <c:pt idx="1">
                  <c:v>1.0321</c:v>
                </c:pt>
                <c:pt idx="2">
                  <c:v>0.97599999999999998</c:v>
                </c:pt>
                <c:pt idx="3">
                  <c:v>0.96030000000000004</c:v>
                </c:pt>
                <c:pt idx="4">
                  <c:v>1.095</c:v>
                </c:pt>
                <c:pt idx="5">
                  <c:v>1.1857</c:v>
                </c:pt>
                <c:pt idx="6">
                  <c:v>1.5213000000000001</c:v>
                </c:pt>
                <c:pt idx="7">
                  <c:v>1.9721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106-4322-8A23-D6112B69DE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37438463"/>
        <c:axId val="1737435551"/>
      </c:lineChart>
      <c:catAx>
        <c:axId val="173743846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epochs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7435551"/>
        <c:crosses val="autoZero"/>
        <c:auto val="1"/>
        <c:lblAlgn val="ctr"/>
        <c:lblOffset val="100"/>
        <c:noMultiLvlLbl val="0"/>
      </c:catAx>
      <c:valAx>
        <c:axId val="17374355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74384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ResNet152 </a:t>
            </a:r>
            <a:r>
              <a:rPr lang="ko-KR" altLang="en-US"/>
              <a:t>미세조정 </a:t>
            </a:r>
            <a:r>
              <a:rPr lang="en-US" altLang="ko-KR"/>
              <a:t>: accuracy</a:t>
            </a:r>
            <a:r>
              <a:rPr lang="en-US" altLang="ko-KR" baseline="0"/>
              <a:t> vs val_accuracy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'Res101152'!$G$37</c:f>
              <c:strCache>
                <c:ptCount val="1"/>
                <c:pt idx="0">
                  <c:v>accuracy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'Res101152'!$G$38:$G$45</c:f>
              <c:numCache>
                <c:formatCode>General</c:formatCode>
                <c:ptCount val="8"/>
                <c:pt idx="0">
                  <c:v>0.4375</c:v>
                </c:pt>
                <c:pt idx="1">
                  <c:v>0.49890000000000001</c:v>
                </c:pt>
                <c:pt idx="2">
                  <c:v>0.55549999999999999</c:v>
                </c:pt>
                <c:pt idx="3">
                  <c:v>0.64029999999999998</c:v>
                </c:pt>
                <c:pt idx="4">
                  <c:v>0.79530000000000001</c:v>
                </c:pt>
                <c:pt idx="5">
                  <c:v>0.86339999999999995</c:v>
                </c:pt>
                <c:pt idx="6">
                  <c:v>0.95620000000000005</c:v>
                </c:pt>
                <c:pt idx="7">
                  <c:v>0.98660000000000003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F16-4DDE-BC47-819FF696257B}"/>
            </c:ext>
          </c:extLst>
        </c:ser>
        <c:ser>
          <c:idx val="1"/>
          <c:order val="1"/>
          <c:tx>
            <c:strRef>
              <c:f>'Res101152'!$I$37</c:f>
              <c:strCache>
                <c:ptCount val="1"/>
                <c:pt idx="0">
                  <c:v>val_accuracy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'Res101152'!$I$38:$I$45</c:f>
              <c:numCache>
                <c:formatCode>General</c:formatCode>
                <c:ptCount val="8"/>
                <c:pt idx="0">
                  <c:v>0.42909999999999998</c:v>
                </c:pt>
                <c:pt idx="1">
                  <c:v>0.45629999999999998</c:v>
                </c:pt>
                <c:pt idx="2">
                  <c:v>0.49859999999999999</c:v>
                </c:pt>
                <c:pt idx="3">
                  <c:v>0.52580000000000005</c:v>
                </c:pt>
                <c:pt idx="4">
                  <c:v>0.53239999999999998</c:v>
                </c:pt>
                <c:pt idx="5">
                  <c:v>0.55959999999999999</c:v>
                </c:pt>
                <c:pt idx="6">
                  <c:v>0.57089999999999996</c:v>
                </c:pt>
                <c:pt idx="7">
                  <c:v>0.57930000000000004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F16-4DDE-BC47-819FF69625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52117567"/>
        <c:axId val="1452117983"/>
      </c:lineChart>
      <c:catAx>
        <c:axId val="145211756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epochs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52117983"/>
        <c:crosses val="autoZero"/>
        <c:auto val="1"/>
        <c:lblAlgn val="ctr"/>
        <c:lblOffset val="100"/>
        <c:noMultiLvlLbl val="0"/>
      </c:catAx>
      <c:valAx>
        <c:axId val="14521179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521175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EfficientNetV2S </a:t>
            </a:r>
            <a:r>
              <a:rPr lang="ko-KR" altLang="en-US"/>
              <a:t>전부재학습</a:t>
            </a:r>
            <a:r>
              <a:rPr lang="en-US" altLang="ko-KR" baseline="0"/>
              <a:t> : loss va val_loss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Effic!$B$4</c:f>
              <c:strCache>
                <c:ptCount val="1"/>
                <c:pt idx="0">
                  <c:v>loss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Effic!$B$5:$B$14</c:f>
              <c:numCache>
                <c:formatCode>General</c:formatCode>
                <c:ptCount val="10"/>
                <c:pt idx="0">
                  <c:v>1.1251</c:v>
                </c:pt>
                <c:pt idx="1">
                  <c:v>1.0203</c:v>
                </c:pt>
                <c:pt idx="2">
                  <c:v>0.97160000000000002</c:v>
                </c:pt>
                <c:pt idx="3">
                  <c:v>0.82489999999999997</c:v>
                </c:pt>
                <c:pt idx="4">
                  <c:v>0.4481</c:v>
                </c:pt>
                <c:pt idx="5">
                  <c:v>0.1552</c:v>
                </c:pt>
                <c:pt idx="6">
                  <c:v>6.3100000000000003E-2</c:v>
                </c:pt>
                <c:pt idx="7">
                  <c:v>4.2500000000000003E-2</c:v>
                </c:pt>
                <c:pt idx="8">
                  <c:v>3.3300000000000003E-2</c:v>
                </c:pt>
                <c:pt idx="9">
                  <c:v>2.0299999999999999E-2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EAB-4557-9BC6-C7DB58E4E8A7}"/>
            </c:ext>
          </c:extLst>
        </c:ser>
        <c:ser>
          <c:idx val="1"/>
          <c:order val="1"/>
          <c:tx>
            <c:strRef>
              <c:f>Effic!$D$4</c:f>
              <c:strCache>
                <c:ptCount val="1"/>
                <c:pt idx="0">
                  <c:v>val_loss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Effic!$D$5:$D$14</c:f>
              <c:numCache>
                <c:formatCode>General</c:formatCode>
                <c:ptCount val="10"/>
                <c:pt idx="0">
                  <c:v>1.0794999999999999</c:v>
                </c:pt>
                <c:pt idx="1">
                  <c:v>1.0412999999999999</c:v>
                </c:pt>
                <c:pt idx="2">
                  <c:v>1.0417000000000001</c:v>
                </c:pt>
                <c:pt idx="3">
                  <c:v>1.0717000000000001</c:v>
                </c:pt>
                <c:pt idx="4">
                  <c:v>1.2665999999999999</c:v>
                </c:pt>
                <c:pt idx="5">
                  <c:v>1.6998</c:v>
                </c:pt>
                <c:pt idx="6">
                  <c:v>2.1739999999999999</c:v>
                </c:pt>
                <c:pt idx="7">
                  <c:v>1.9493</c:v>
                </c:pt>
                <c:pt idx="8">
                  <c:v>2.2158000000000002</c:v>
                </c:pt>
                <c:pt idx="9">
                  <c:v>2.6257999999999999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EAB-4557-9BC6-C7DB58E4E8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71350527"/>
        <c:axId val="1371349279"/>
      </c:lineChart>
      <c:catAx>
        <c:axId val="137135052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epochs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71349279"/>
        <c:crosses val="autoZero"/>
        <c:auto val="1"/>
        <c:lblAlgn val="ctr"/>
        <c:lblOffset val="100"/>
        <c:noMultiLvlLbl val="0"/>
      </c:catAx>
      <c:valAx>
        <c:axId val="13713492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loss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713505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/>
              <a:t>EfficientNetV2S</a:t>
            </a:r>
            <a:r>
              <a:rPr lang="en-US" altLang="ko-KR" sz="1200" baseline="0"/>
              <a:t> </a:t>
            </a:r>
            <a:r>
              <a:rPr lang="ko-KR" altLang="en-US" sz="1200" baseline="0"/>
              <a:t>전부재학습 </a:t>
            </a:r>
            <a:r>
              <a:rPr lang="en-US" altLang="ko-KR" sz="1200" baseline="0"/>
              <a:t>: accuracy vs val_accuracy</a:t>
            </a:r>
            <a:endParaRPr lang="ko-KR" altLang="en-US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Effic!$C$4</c:f>
              <c:strCache>
                <c:ptCount val="1"/>
                <c:pt idx="0">
                  <c:v>accuracy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Effic!$C$5:$C$14</c:f>
              <c:numCache>
                <c:formatCode>General</c:formatCode>
                <c:ptCount val="10"/>
                <c:pt idx="0">
                  <c:v>0.38579999999999998</c:v>
                </c:pt>
                <c:pt idx="1">
                  <c:v>0.44850000000000001</c:v>
                </c:pt>
                <c:pt idx="2">
                  <c:v>0.50249999999999995</c:v>
                </c:pt>
                <c:pt idx="3">
                  <c:v>0.60750000000000004</c:v>
                </c:pt>
                <c:pt idx="4">
                  <c:v>0.8155</c:v>
                </c:pt>
                <c:pt idx="5">
                  <c:v>0.94440000000000002</c:v>
                </c:pt>
                <c:pt idx="6">
                  <c:v>0.97509999999999997</c:v>
                </c:pt>
                <c:pt idx="7">
                  <c:v>0.98660000000000003</c:v>
                </c:pt>
                <c:pt idx="8">
                  <c:v>0.99099999999999999</c:v>
                </c:pt>
                <c:pt idx="9">
                  <c:v>0.99270000000000003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4A5-4C44-B84C-0D55FBD54646}"/>
            </c:ext>
          </c:extLst>
        </c:ser>
        <c:ser>
          <c:idx val="1"/>
          <c:order val="1"/>
          <c:tx>
            <c:strRef>
              <c:f>Effic!$E$4</c:f>
              <c:strCache>
                <c:ptCount val="1"/>
                <c:pt idx="0">
                  <c:v>val_accuracy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Effic!$E$5:$E$14</c:f>
              <c:numCache>
                <c:formatCode>General</c:formatCode>
                <c:ptCount val="10"/>
                <c:pt idx="0">
                  <c:v>0.38250000000000001</c:v>
                </c:pt>
                <c:pt idx="1">
                  <c:v>0.42409999999999998</c:v>
                </c:pt>
                <c:pt idx="2">
                  <c:v>0.46989999999999998</c:v>
                </c:pt>
                <c:pt idx="3">
                  <c:v>0.48020000000000002</c:v>
                </c:pt>
                <c:pt idx="4">
                  <c:v>0.51139999999999997</c:v>
                </c:pt>
                <c:pt idx="5">
                  <c:v>0.50519999999999998</c:v>
                </c:pt>
                <c:pt idx="6">
                  <c:v>0.52600000000000002</c:v>
                </c:pt>
                <c:pt idx="7">
                  <c:v>0.54990000000000006</c:v>
                </c:pt>
                <c:pt idx="8">
                  <c:v>0.55720000000000003</c:v>
                </c:pt>
                <c:pt idx="9">
                  <c:v>0.57899999999999996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4A5-4C44-B84C-0D55FBD546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52116735"/>
        <c:axId val="1452117151"/>
      </c:lineChart>
      <c:catAx>
        <c:axId val="145211673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epochs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52117151"/>
        <c:crosses val="autoZero"/>
        <c:auto val="1"/>
        <c:lblAlgn val="ctr"/>
        <c:lblOffset val="100"/>
        <c:noMultiLvlLbl val="0"/>
      </c:catAx>
      <c:valAx>
        <c:axId val="1452117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accuracy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521167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600" b="0" i="0" baseline="0">
                <a:effectLst/>
              </a:rPr>
              <a:t>ResNet50 (</a:t>
            </a:r>
            <a:r>
              <a:rPr lang="ko-KR" altLang="ko-KR" sz="1600" b="0" i="0" baseline="0">
                <a:effectLst/>
              </a:rPr>
              <a:t>시험</a:t>
            </a:r>
            <a:r>
              <a:rPr lang="en-US" altLang="ko-KR" sz="1600" b="0" i="0" baseline="0">
                <a:effectLst/>
              </a:rPr>
              <a:t>) </a:t>
            </a:r>
            <a:r>
              <a:rPr lang="ko-KR" altLang="ko-KR" sz="1600" b="0" i="0" baseline="0">
                <a:effectLst/>
              </a:rPr>
              <a:t>전부학습 </a:t>
            </a:r>
            <a:r>
              <a:rPr lang="en-US" altLang="ko-KR" sz="1600" b="0" i="0" baseline="0">
                <a:effectLst/>
              </a:rPr>
              <a:t>loss vs val_loss </a:t>
            </a:r>
            <a:endParaRPr lang="ko-KR" altLang="ko-KR" sz="12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'Res50'!$B$2</c:f>
              <c:strCache>
                <c:ptCount val="1"/>
                <c:pt idx="0">
                  <c:v>loss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'Res50'!$B$3:$B$9</c:f>
              <c:numCache>
                <c:formatCode>General</c:formatCode>
                <c:ptCount val="7"/>
                <c:pt idx="0">
                  <c:v>1.9336</c:v>
                </c:pt>
                <c:pt idx="1">
                  <c:v>1.0266</c:v>
                </c:pt>
                <c:pt idx="2">
                  <c:v>0.8972</c:v>
                </c:pt>
                <c:pt idx="3">
                  <c:v>0.81259999999999999</c:v>
                </c:pt>
                <c:pt idx="4">
                  <c:v>0.70569999999999999</c:v>
                </c:pt>
                <c:pt idx="5">
                  <c:v>0.61739999999999995</c:v>
                </c:pt>
                <c:pt idx="6">
                  <c:v>0.51219999999999999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245-448B-B56F-BE166D104F92}"/>
            </c:ext>
          </c:extLst>
        </c:ser>
        <c:ser>
          <c:idx val="1"/>
          <c:order val="1"/>
          <c:tx>
            <c:strRef>
              <c:f>'Res50'!$D$2</c:f>
              <c:strCache>
                <c:ptCount val="1"/>
                <c:pt idx="0">
                  <c:v>val_loss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'Res50'!$D$3:$D$9</c:f>
              <c:numCache>
                <c:formatCode>General</c:formatCode>
                <c:ptCount val="7"/>
                <c:pt idx="0">
                  <c:v>1.0956999999999999</c:v>
                </c:pt>
                <c:pt idx="1">
                  <c:v>1.0779000000000001</c:v>
                </c:pt>
                <c:pt idx="2">
                  <c:v>1.0710999999999999</c:v>
                </c:pt>
                <c:pt idx="3">
                  <c:v>1.101</c:v>
                </c:pt>
                <c:pt idx="4">
                  <c:v>1.1177999999999999</c:v>
                </c:pt>
                <c:pt idx="5">
                  <c:v>1.1214999999999999</c:v>
                </c:pt>
                <c:pt idx="6">
                  <c:v>1.1322000000000001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245-448B-B56F-BE166D104F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40019919"/>
        <c:axId val="1740025743"/>
      </c:lineChart>
      <c:catAx>
        <c:axId val="174001991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epochs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40025743"/>
        <c:crosses val="autoZero"/>
        <c:auto val="1"/>
        <c:lblAlgn val="ctr"/>
        <c:lblOffset val="100"/>
        <c:noMultiLvlLbl val="0"/>
      </c:catAx>
      <c:valAx>
        <c:axId val="174002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0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loss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0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400199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EfficientNetV2S</a:t>
            </a:r>
            <a:r>
              <a:rPr lang="en-US" altLang="ko-KR" baseline="0"/>
              <a:t> </a:t>
            </a:r>
            <a:r>
              <a:rPr lang="ko-KR" altLang="en-US" baseline="0"/>
              <a:t>미세조정학습 </a:t>
            </a:r>
            <a:r>
              <a:rPr lang="en-US" altLang="ko-KR" baseline="0"/>
              <a:t>: loss vs val_loss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Effic!$F$4</c:f>
              <c:strCache>
                <c:ptCount val="1"/>
                <c:pt idx="0">
                  <c:v>loss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Effic!$F$5:$F$10</c:f>
              <c:numCache>
                <c:formatCode>General</c:formatCode>
                <c:ptCount val="6"/>
                <c:pt idx="0">
                  <c:v>1.0714999999999999</c:v>
                </c:pt>
                <c:pt idx="1">
                  <c:v>0.87639999999999996</c:v>
                </c:pt>
                <c:pt idx="2">
                  <c:v>0.50219999999999998</c:v>
                </c:pt>
                <c:pt idx="3">
                  <c:v>0.19739999999999999</c:v>
                </c:pt>
                <c:pt idx="4">
                  <c:v>0.14399999999999999</c:v>
                </c:pt>
                <c:pt idx="5">
                  <c:v>0.12889999999999999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67A-491E-ACCD-D57554070913}"/>
            </c:ext>
          </c:extLst>
        </c:ser>
        <c:ser>
          <c:idx val="1"/>
          <c:order val="1"/>
          <c:tx>
            <c:strRef>
              <c:f>Effic!$H$4</c:f>
              <c:strCache>
                <c:ptCount val="1"/>
                <c:pt idx="0">
                  <c:v>val_loss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Effic!$H$5:$H$10</c:f>
              <c:numCache>
                <c:formatCode>General</c:formatCode>
                <c:ptCount val="6"/>
                <c:pt idx="0">
                  <c:v>1.0264</c:v>
                </c:pt>
                <c:pt idx="1">
                  <c:v>1.0136000000000001</c:v>
                </c:pt>
                <c:pt idx="2">
                  <c:v>1.2853000000000001</c:v>
                </c:pt>
                <c:pt idx="3">
                  <c:v>1.4950000000000001</c:v>
                </c:pt>
                <c:pt idx="4">
                  <c:v>1.9442999999999999</c:v>
                </c:pt>
                <c:pt idx="5">
                  <c:v>1.7685999999999999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67A-491E-ACCD-D575540709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41301456"/>
        <c:axId val="1241295632"/>
      </c:lineChart>
      <c:catAx>
        <c:axId val="12413014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epochs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41295632"/>
        <c:crosses val="autoZero"/>
        <c:auto val="1"/>
        <c:lblAlgn val="ctr"/>
        <c:lblOffset val="100"/>
        <c:noMultiLvlLbl val="0"/>
      </c:catAx>
      <c:valAx>
        <c:axId val="1241295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41301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EfficientNetV2S</a:t>
            </a:r>
            <a:r>
              <a:rPr lang="en-US" altLang="ko-KR" baseline="0"/>
              <a:t> </a:t>
            </a:r>
            <a:r>
              <a:rPr lang="ko-KR" altLang="en-US" baseline="0"/>
              <a:t>미세조정학습 </a:t>
            </a:r>
            <a:r>
              <a:rPr lang="en-US" altLang="ko-KR" baseline="0"/>
              <a:t>: accuracy vs val_accuracy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Effic!$G$4</c:f>
              <c:strCache>
                <c:ptCount val="1"/>
                <c:pt idx="0">
                  <c:v>accuracy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Effic!$G$5:$G$10</c:f>
              <c:numCache>
                <c:formatCode>General</c:formatCode>
                <c:ptCount val="6"/>
                <c:pt idx="0">
                  <c:v>0.46700000000000003</c:v>
                </c:pt>
                <c:pt idx="1">
                  <c:v>0.57920000000000005</c:v>
                </c:pt>
                <c:pt idx="2">
                  <c:v>0.79300000000000004</c:v>
                </c:pt>
                <c:pt idx="3">
                  <c:v>0.9244</c:v>
                </c:pt>
                <c:pt idx="4">
                  <c:v>0.94850000000000001</c:v>
                </c:pt>
                <c:pt idx="5">
                  <c:v>0.9536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779-43E5-BC20-C93885DF2459}"/>
            </c:ext>
          </c:extLst>
        </c:ser>
        <c:ser>
          <c:idx val="1"/>
          <c:order val="1"/>
          <c:tx>
            <c:strRef>
              <c:f>Effic!$I$4</c:f>
              <c:strCache>
                <c:ptCount val="1"/>
                <c:pt idx="0">
                  <c:v>val_accuracy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Effic!$I$5:$I$10</c:f>
              <c:numCache>
                <c:formatCode>General</c:formatCode>
                <c:ptCount val="6"/>
                <c:pt idx="0">
                  <c:v>0.46039999999999998</c:v>
                </c:pt>
                <c:pt idx="1">
                  <c:v>0.48330000000000001</c:v>
                </c:pt>
                <c:pt idx="2">
                  <c:v>0.51980000000000004</c:v>
                </c:pt>
                <c:pt idx="3">
                  <c:v>0.52600000000000002</c:v>
                </c:pt>
                <c:pt idx="4">
                  <c:v>0.54269999999999996</c:v>
                </c:pt>
                <c:pt idx="5">
                  <c:v>0.55730000000000002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779-43E5-BC20-C93885DF24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36792624"/>
        <c:axId val="1436792208"/>
      </c:lineChart>
      <c:catAx>
        <c:axId val="14367926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epochs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36792208"/>
        <c:crosses val="autoZero"/>
        <c:auto val="1"/>
        <c:lblAlgn val="ctr"/>
        <c:lblOffset val="100"/>
        <c:noMultiLvlLbl val="0"/>
      </c:catAx>
      <c:valAx>
        <c:axId val="1436792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36792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300"/>
              <a:t>ResNet50 (</a:t>
            </a:r>
            <a:r>
              <a:rPr lang="ko-KR" altLang="en-US" sz="1300"/>
              <a:t>시험</a:t>
            </a:r>
            <a:r>
              <a:rPr lang="en-US" altLang="ko-KR" sz="1300"/>
              <a:t>) </a:t>
            </a:r>
            <a:r>
              <a:rPr lang="ko-KR" altLang="en-US" sz="1300"/>
              <a:t>전부학습 </a:t>
            </a:r>
            <a:r>
              <a:rPr lang="en-US" altLang="ko-KR" sz="1300"/>
              <a:t>accuracy</a:t>
            </a:r>
            <a:r>
              <a:rPr lang="en-US" altLang="ko-KR" sz="1300" baseline="0"/>
              <a:t> vs val_acuracy</a:t>
            </a:r>
            <a:endParaRPr lang="ko-KR" altLang="en-US" sz="13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'Res50'!$C$2</c:f>
              <c:strCache>
                <c:ptCount val="1"/>
                <c:pt idx="0">
                  <c:v>accuracy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'Res50'!$C$3:$C$9</c:f>
              <c:numCache>
                <c:formatCode>General</c:formatCode>
                <c:ptCount val="7"/>
                <c:pt idx="0">
                  <c:v>0.3634</c:v>
                </c:pt>
                <c:pt idx="1">
                  <c:v>0.44269999999999998</c:v>
                </c:pt>
                <c:pt idx="2">
                  <c:v>0.56310000000000004</c:v>
                </c:pt>
                <c:pt idx="3">
                  <c:v>0.62680000000000002</c:v>
                </c:pt>
                <c:pt idx="4">
                  <c:v>0.68540000000000001</c:v>
                </c:pt>
                <c:pt idx="5">
                  <c:v>0.74819999999999998</c:v>
                </c:pt>
                <c:pt idx="6">
                  <c:v>0.79659999999999997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86D-4390-BF4B-58FE58F5BE8A}"/>
            </c:ext>
          </c:extLst>
        </c:ser>
        <c:ser>
          <c:idx val="1"/>
          <c:order val="1"/>
          <c:tx>
            <c:strRef>
              <c:f>'Res50'!$E$2</c:f>
              <c:strCache>
                <c:ptCount val="1"/>
                <c:pt idx="0">
                  <c:v>val_accuracy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'Res50'!$E$3:$E$9</c:f>
              <c:numCache>
                <c:formatCode>General</c:formatCode>
                <c:ptCount val="7"/>
                <c:pt idx="0">
                  <c:v>0.3271</c:v>
                </c:pt>
                <c:pt idx="1">
                  <c:v>0.40649999999999997</c:v>
                </c:pt>
                <c:pt idx="2">
                  <c:v>0.41120000000000001</c:v>
                </c:pt>
                <c:pt idx="3">
                  <c:v>0.43459999999999999</c:v>
                </c:pt>
                <c:pt idx="4">
                  <c:v>0.36919999999999997</c:v>
                </c:pt>
                <c:pt idx="5">
                  <c:v>0.42520000000000002</c:v>
                </c:pt>
                <c:pt idx="6">
                  <c:v>0.43459999999999999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86D-4390-BF4B-58FE58F5BE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63686447"/>
        <c:axId val="1163691023"/>
      </c:lineChart>
      <c:catAx>
        <c:axId val="116368644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epochs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63691023"/>
        <c:crosses val="autoZero"/>
        <c:auto val="1"/>
        <c:lblAlgn val="ctr"/>
        <c:lblOffset val="100"/>
        <c:noMultiLvlLbl val="0"/>
      </c:catAx>
      <c:valAx>
        <c:axId val="1163691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accuracy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636864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ResNet50</a:t>
            </a:r>
            <a:r>
              <a:rPr lang="en-US" altLang="ko-KR" baseline="0"/>
              <a:t> (</a:t>
            </a:r>
            <a:r>
              <a:rPr lang="ko-KR" altLang="en-US" baseline="0"/>
              <a:t>시험</a:t>
            </a:r>
            <a:r>
              <a:rPr lang="en-US" altLang="ko-KR" baseline="0"/>
              <a:t>) </a:t>
            </a:r>
            <a:r>
              <a:rPr lang="ko-KR" altLang="en-US" baseline="0"/>
              <a:t>미세조정 </a:t>
            </a:r>
            <a:r>
              <a:rPr lang="en-US" altLang="ko-KR" baseline="0"/>
              <a:t>loss vs val_loss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'Res50'!$F$2</c:f>
              <c:strCache>
                <c:ptCount val="1"/>
                <c:pt idx="0">
                  <c:v>loss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'Res50'!$F$3:$F$5</c:f>
              <c:numCache>
                <c:formatCode>General</c:formatCode>
                <c:ptCount val="3"/>
                <c:pt idx="0">
                  <c:v>5.2299999999999999E-2</c:v>
                </c:pt>
                <c:pt idx="1">
                  <c:v>5.2600000000000001E-2</c:v>
                </c:pt>
                <c:pt idx="2">
                  <c:v>4.6600000000000003E-2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963-4ED4-9CF7-93CC83A6B66A}"/>
            </c:ext>
          </c:extLst>
        </c:ser>
        <c:ser>
          <c:idx val="1"/>
          <c:order val="1"/>
          <c:tx>
            <c:strRef>
              <c:f>'Res50'!$H$2</c:f>
              <c:strCache>
                <c:ptCount val="1"/>
                <c:pt idx="0">
                  <c:v>val_loss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'Res50'!$H$3:$H$5</c:f>
              <c:numCache>
                <c:formatCode>General</c:formatCode>
                <c:ptCount val="3"/>
                <c:pt idx="0">
                  <c:v>3.0179999999999998</c:v>
                </c:pt>
                <c:pt idx="1">
                  <c:v>3.3182</c:v>
                </c:pt>
                <c:pt idx="2">
                  <c:v>2.9474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963-4ED4-9CF7-93CC83A6B6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51931407"/>
        <c:axId val="1451930991"/>
      </c:lineChart>
      <c:catAx>
        <c:axId val="14519314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epochs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51930991"/>
        <c:crosses val="autoZero"/>
        <c:auto val="1"/>
        <c:lblAlgn val="ctr"/>
        <c:lblOffset val="100"/>
        <c:noMultiLvlLbl val="0"/>
      </c:catAx>
      <c:valAx>
        <c:axId val="1451930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loss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519314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300"/>
              <a:t>ResNet50</a:t>
            </a:r>
            <a:r>
              <a:rPr lang="en-US" altLang="ko-KR" sz="1300" baseline="0"/>
              <a:t> (</a:t>
            </a:r>
            <a:r>
              <a:rPr lang="ko-KR" altLang="en-US" sz="1300" baseline="0"/>
              <a:t>시험</a:t>
            </a:r>
            <a:r>
              <a:rPr lang="en-US" altLang="ko-KR" sz="1300" baseline="0"/>
              <a:t>) </a:t>
            </a:r>
            <a:r>
              <a:rPr lang="ko-KR" altLang="en-US" sz="1300" baseline="0"/>
              <a:t>미세조정 </a:t>
            </a:r>
            <a:r>
              <a:rPr lang="en-US" altLang="ko-KR" sz="1300" baseline="0"/>
              <a:t>accuracy vs val_accuracy</a:t>
            </a:r>
            <a:endParaRPr lang="ko-KR" altLang="en-US" sz="13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'Res50'!$G$2</c:f>
              <c:strCache>
                <c:ptCount val="1"/>
                <c:pt idx="0">
                  <c:v>accuracy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'Res50'!$G$3:$G$5</c:f>
              <c:numCache>
                <c:formatCode>General</c:formatCode>
                <c:ptCount val="3"/>
                <c:pt idx="0">
                  <c:v>0.98319999999999996</c:v>
                </c:pt>
                <c:pt idx="1">
                  <c:v>0.98229999999999995</c:v>
                </c:pt>
                <c:pt idx="2">
                  <c:v>0.98380000000000001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5C2-436D-B336-90B2487F292B}"/>
            </c:ext>
          </c:extLst>
        </c:ser>
        <c:ser>
          <c:idx val="1"/>
          <c:order val="1"/>
          <c:tx>
            <c:strRef>
              <c:f>'Res50'!$I$2</c:f>
              <c:strCache>
                <c:ptCount val="1"/>
                <c:pt idx="0">
                  <c:v>val_accuracy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'Res50'!$I$3:$I$5</c:f>
              <c:numCache>
                <c:formatCode>General</c:formatCode>
                <c:ptCount val="3"/>
                <c:pt idx="0">
                  <c:v>0.47660000000000002</c:v>
                </c:pt>
                <c:pt idx="1">
                  <c:v>0.42520000000000002</c:v>
                </c:pt>
                <c:pt idx="2">
                  <c:v>0.49070000000000003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5C2-436D-B336-90B2487F29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74798399"/>
        <c:axId val="1474797983"/>
      </c:lineChart>
      <c:catAx>
        <c:axId val="147479839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epochs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74797983"/>
        <c:crosses val="autoZero"/>
        <c:auto val="1"/>
        <c:lblAlgn val="ctr"/>
        <c:lblOffset val="100"/>
        <c:noMultiLvlLbl val="0"/>
      </c:catAx>
      <c:valAx>
        <c:axId val="14747979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accuracy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747983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ResNet50</a:t>
            </a:r>
            <a:r>
              <a:rPr lang="en-US" altLang="ko-KR" baseline="0"/>
              <a:t> </a:t>
            </a:r>
            <a:r>
              <a:rPr lang="ko-KR" altLang="en-US" baseline="0"/>
              <a:t>전체재학습 </a:t>
            </a:r>
            <a:r>
              <a:rPr lang="en-US" altLang="ko-KR" baseline="0"/>
              <a:t>: loss vs val_loss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'Res50'!$B$38</c:f>
              <c:strCache>
                <c:ptCount val="1"/>
                <c:pt idx="0">
                  <c:v>loss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'Res50'!$B$39:$B$47</c:f>
              <c:numCache>
                <c:formatCode>General</c:formatCode>
                <c:ptCount val="9"/>
                <c:pt idx="0">
                  <c:v>1.1541999999999999</c:v>
                </c:pt>
                <c:pt idx="1">
                  <c:v>1.0451999999999999</c:v>
                </c:pt>
                <c:pt idx="2">
                  <c:v>0.91290000000000004</c:v>
                </c:pt>
                <c:pt idx="3">
                  <c:v>0.82520000000000004</c:v>
                </c:pt>
                <c:pt idx="4">
                  <c:v>0.7</c:v>
                </c:pt>
                <c:pt idx="5">
                  <c:v>0.42420000000000002</c:v>
                </c:pt>
                <c:pt idx="6">
                  <c:v>0.16120000000000001</c:v>
                </c:pt>
                <c:pt idx="7">
                  <c:v>6.0900000000000003E-2</c:v>
                </c:pt>
                <c:pt idx="8">
                  <c:v>4.9200000000000001E-2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7D2-4951-A856-65A1BF249809}"/>
            </c:ext>
          </c:extLst>
        </c:ser>
        <c:ser>
          <c:idx val="1"/>
          <c:order val="1"/>
          <c:tx>
            <c:strRef>
              <c:f>'Res50'!$D$38</c:f>
              <c:strCache>
                <c:ptCount val="1"/>
                <c:pt idx="0">
                  <c:v>val_loss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'Res50'!$D$39:$D$47</c:f>
              <c:numCache>
                <c:formatCode>General</c:formatCode>
                <c:ptCount val="9"/>
                <c:pt idx="0">
                  <c:v>1.0858000000000001</c:v>
                </c:pt>
                <c:pt idx="1">
                  <c:v>1.0319</c:v>
                </c:pt>
                <c:pt idx="2">
                  <c:v>1.0241</c:v>
                </c:pt>
                <c:pt idx="3">
                  <c:v>0.99109999999999998</c:v>
                </c:pt>
                <c:pt idx="4">
                  <c:v>1.0810999999999999</c:v>
                </c:pt>
                <c:pt idx="5">
                  <c:v>1.351</c:v>
                </c:pt>
                <c:pt idx="6">
                  <c:v>1.7496</c:v>
                </c:pt>
                <c:pt idx="7">
                  <c:v>2.3927</c:v>
                </c:pt>
                <c:pt idx="8">
                  <c:v>2.2785000000000002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7D2-4951-A856-65A1BF2498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13127728"/>
        <c:axId val="913136880"/>
      </c:lineChart>
      <c:catAx>
        <c:axId val="9131277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epochs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13136880"/>
        <c:crosses val="autoZero"/>
        <c:auto val="1"/>
        <c:lblAlgn val="ctr"/>
        <c:lblOffset val="100"/>
        <c:noMultiLvlLbl val="0"/>
      </c:catAx>
      <c:valAx>
        <c:axId val="913136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13127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ResNet50</a:t>
            </a:r>
            <a:r>
              <a:rPr lang="en-US" altLang="ko-KR" baseline="0"/>
              <a:t> </a:t>
            </a:r>
            <a:r>
              <a:rPr lang="ko-KR" altLang="en-US" baseline="0"/>
              <a:t>전체재학습 </a:t>
            </a:r>
            <a:r>
              <a:rPr lang="en-US" altLang="ko-KR" baseline="0"/>
              <a:t>: accuracy vs val_accuracy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'Res50'!$C$38</c:f>
              <c:strCache>
                <c:ptCount val="1"/>
                <c:pt idx="0">
                  <c:v>accuracy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'Res50'!$C$39:$C$47</c:f>
              <c:numCache>
                <c:formatCode>General</c:formatCode>
                <c:ptCount val="9"/>
                <c:pt idx="0">
                  <c:v>0.36409999999999998</c:v>
                </c:pt>
                <c:pt idx="1">
                  <c:v>0.44729999999999998</c:v>
                </c:pt>
                <c:pt idx="2">
                  <c:v>0.55149999999999999</c:v>
                </c:pt>
                <c:pt idx="3">
                  <c:v>0.61229999999999996</c:v>
                </c:pt>
                <c:pt idx="4">
                  <c:v>0.68559999999999999</c:v>
                </c:pt>
                <c:pt idx="5">
                  <c:v>0.82609999999999995</c:v>
                </c:pt>
                <c:pt idx="6">
                  <c:v>0.94320000000000004</c:v>
                </c:pt>
                <c:pt idx="7">
                  <c:v>0.97809999999999997</c:v>
                </c:pt>
                <c:pt idx="8">
                  <c:v>0.98250000000000004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B85-4950-A87D-66E2169C65A6}"/>
            </c:ext>
          </c:extLst>
        </c:ser>
        <c:ser>
          <c:idx val="1"/>
          <c:order val="1"/>
          <c:tx>
            <c:strRef>
              <c:f>'Res50'!$E$38</c:f>
              <c:strCache>
                <c:ptCount val="1"/>
                <c:pt idx="0">
                  <c:v>val_accuracy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'Res50'!$E$39:$E$47</c:f>
              <c:numCache>
                <c:formatCode>General</c:formatCode>
                <c:ptCount val="9"/>
                <c:pt idx="0">
                  <c:v>0.4</c:v>
                </c:pt>
                <c:pt idx="1">
                  <c:v>0.44269999999999998</c:v>
                </c:pt>
                <c:pt idx="2">
                  <c:v>0.46879999999999999</c:v>
                </c:pt>
                <c:pt idx="3">
                  <c:v>0.47710000000000002</c:v>
                </c:pt>
                <c:pt idx="4">
                  <c:v>0.50939999999999996</c:v>
                </c:pt>
                <c:pt idx="5">
                  <c:v>0.52710000000000001</c:v>
                </c:pt>
                <c:pt idx="6">
                  <c:v>0.5333</c:v>
                </c:pt>
                <c:pt idx="7">
                  <c:v>0.55520000000000003</c:v>
                </c:pt>
                <c:pt idx="8">
                  <c:v>0.56559999999999999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B85-4950-A87D-66E2169C65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34614368"/>
        <c:axId val="1434614784"/>
      </c:lineChart>
      <c:catAx>
        <c:axId val="14346143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epochs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34614784"/>
        <c:crosses val="autoZero"/>
        <c:auto val="1"/>
        <c:lblAlgn val="ctr"/>
        <c:lblOffset val="100"/>
        <c:noMultiLvlLbl val="0"/>
      </c:catAx>
      <c:valAx>
        <c:axId val="1434614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34614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ResNet50</a:t>
            </a:r>
            <a:r>
              <a:rPr lang="en-US" altLang="ko-KR" baseline="0"/>
              <a:t> </a:t>
            </a:r>
            <a:r>
              <a:rPr lang="ko-KR" altLang="en-US" baseline="0"/>
              <a:t>미세조정학습 </a:t>
            </a:r>
            <a:r>
              <a:rPr lang="en-US" altLang="ko-KR" baseline="0"/>
              <a:t>: loss vs val_loss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'Res50'!$F$38</c:f>
              <c:strCache>
                <c:ptCount val="1"/>
                <c:pt idx="0">
                  <c:v>loss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'Res50'!$F$39:$F$45</c:f>
              <c:numCache>
                <c:formatCode>General</c:formatCode>
                <c:ptCount val="7"/>
                <c:pt idx="0">
                  <c:v>1.1168</c:v>
                </c:pt>
                <c:pt idx="1">
                  <c:v>0.98</c:v>
                </c:pt>
                <c:pt idx="2">
                  <c:v>0.74350000000000005</c:v>
                </c:pt>
                <c:pt idx="3">
                  <c:v>0.39929999999999999</c:v>
                </c:pt>
                <c:pt idx="4">
                  <c:v>0.1125</c:v>
                </c:pt>
                <c:pt idx="5">
                  <c:v>5.0299999999999997E-2</c:v>
                </c:pt>
                <c:pt idx="6">
                  <c:v>4.0500000000000001E-2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269-4D93-817F-52C831449A09}"/>
            </c:ext>
          </c:extLst>
        </c:ser>
        <c:ser>
          <c:idx val="1"/>
          <c:order val="1"/>
          <c:tx>
            <c:strRef>
              <c:f>'Res50'!$H$38</c:f>
              <c:strCache>
                <c:ptCount val="1"/>
                <c:pt idx="0">
                  <c:v>val_loss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'Res50'!$H$39:$H$45</c:f>
              <c:numCache>
                <c:formatCode>General</c:formatCode>
                <c:ptCount val="7"/>
                <c:pt idx="0">
                  <c:v>1.0763</c:v>
                </c:pt>
                <c:pt idx="1">
                  <c:v>1.0167999999999999</c:v>
                </c:pt>
                <c:pt idx="2">
                  <c:v>0.97689999999999999</c:v>
                </c:pt>
                <c:pt idx="3">
                  <c:v>1.1995</c:v>
                </c:pt>
                <c:pt idx="4">
                  <c:v>1.5901000000000001</c:v>
                </c:pt>
                <c:pt idx="5">
                  <c:v>2.1631999999999998</c:v>
                </c:pt>
                <c:pt idx="6">
                  <c:v>1.9830000000000001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269-4D93-817F-52C831449A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41267760"/>
        <c:axId val="1241270256"/>
      </c:lineChart>
      <c:catAx>
        <c:axId val="12412677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epochs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41270256"/>
        <c:crosses val="autoZero"/>
        <c:auto val="1"/>
        <c:lblAlgn val="ctr"/>
        <c:lblOffset val="100"/>
        <c:noMultiLvlLbl val="0"/>
      </c:catAx>
      <c:valAx>
        <c:axId val="1241270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41267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ResNet50</a:t>
            </a:r>
            <a:r>
              <a:rPr lang="en-US" altLang="ko-KR" baseline="0"/>
              <a:t> </a:t>
            </a:r>
            <a:r>
              <a:rPr lang="ko-KR" altLang="en-US" baseline="0"/>
              <a:t>미세조정학습 </a:t>
            </a:r>
            <a:r>
              <a:rPr lang="en-US" altLang="ko-KR" baseline="0"/>
              <a:t>: accuracy vs val_accuracy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'Res50'!$G$38</c:f>
              <c:strCache>
                <c:ptCount val="1"/>
                <c:pt idx="0">
                  <c:v>accuracy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'Res50'!$G$39:$G$45</c:f>
              <c:numCache>
                <c:formatCode>General</c:formatCode>
                <c:ptCount val="7"/>
                <c:pt idx="0">
                  <c:v>0.3871</c:v>
                </c:pt>
                <c:pt idx="1">
                  <c:v>0.50780000000000003</c:v>
                </c:pt>
                <c:pt idx="2">
                  <c:v>0.66620000000000001</c:v>
                </c:pt>
                <c:pt idx="3">
                  <c:v>0.83709999999999996</c:v>
                </c:pt>
                <c:pt idx="4">
                  <c:v>0.95909999999999995</c:v>
                </c:pt>
                <c:pt idx="5">
                  <c:v>0.98329999999999995</c:v>
                </c:pt>
                <c:pt idx="6">
                  <c:v>0.98750000000000004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892-42E3-AB78-6E31250EF720}"/>
            </c:ext>
          </c:extLst>
        </c:ser>
        <c:ser>
          <c:idx val="1"/>
          <c:order val="1"/>
          <c:tx>
            <c:strRef>
              <c:f>'Res50'!$I$38</c:f>
              <c:strCache>
                <c:ptCount val="1"/>
                <c:pt idx="0">
                  <c:v>val_accuracy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'Res50'!$I$39:$I$45</c:f>
              <c:numCache>
                <c:formatCode>General</c:formatCode>
                <c:ptCount val="7"/>
                <c:pt idx="0">
                  <c:v>0.41349999999999998</c:v>
                </c:pt>
                <c:pt idx="1">
                  <c:v>0.5</c:v>
                </c:pt>
                <c:pt idx="2">
                  <c:v>0.5292</c:v>
                </c:pt>
                <c:pt idx="3">
                  <c:v>0.55830000000000002</c:v>
                </c:pt>
                <c:pt idx="4">
                  <c:v>0.56669999999999998</c:v>
                </c:pt>
                <c:pt idx="5">
                  <c:v>0.57709999999999995</c:v>
                </c:pt>
                <c:pt idx="6">
                  <c:v>0.58540000000000003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892-42E3-AB78-6E31250EF7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41271088"/>
        <c:axId val="1241272752"/>
      </c:lineChart>
      <c:catAx>
        <c:axId val="12412710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epochs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41272752"/>
        <c:crosses val="autoZero"/>
        <c:auto val="1"/>
        <c:lblAlgn val="ctr"/>
        <c:lblOffset val="100"/>
        <c:noMultiLvlLbl val="0"/>
      </c:catAx>
      <c:valAx>
        <c:axId val="1241272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41271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" name="Google Shape;5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20" name="Google Shape;1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1+, 1, 2</a:t>
            </a:r>
            <a:r>
              <a:rPr lang="ko-KR" altLang="en-US" dirty="0"/>
              <a:t>등급으로 분류된 데이터 제공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각 등급별 데이터수의 편차가 </a:t>
            </a:r>
            <a:r>
              <a:rPr lang="en-US" altLang="ko-KR" dirty="0"/>
              <a:t>(</a:t>
            </a:r>
            <a:r>
              <a:rPr lang="ko-KR" altLang="en-US" dirty="0"/>
              <a:t>있지만</a:t>
            </a:r>
            <a:r>
              <a:rPr lang="en-US" altLang="ko-KR" dirty="0"/>
              <a:t>) </a:t>
            </a:r>
            <a:r>
              <a:rPr lang="ko-KR" dirty="0"/>
              <a:t>크지 않아 그대로 사용</a:t>
            </a:r>
            <a:endParaRPr lang="ko-KR" altLang="en-US" i="0" dirty="0"/>
          </a:p>
        </p:txBody>
      </p:sp>
      <p:sp>
        <p:nvSpPr>
          <p:cNvPr id="129" name="Google Shape;12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2" name="Google Shape;16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3" name="Google Shape;17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85" name="Google Shape;18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각 모델</a:t>
            </a:r>
            <a:r>
              <a:rPr lang="en-US" altLang="ko-KR" dirty="0"/>
              <a:t> </a:t>
            </a:r>
            <a:r>
              <a:rPr lang="ko-KR" dirty="0"/>
              <a:t>별 사용 이유</a:t>
            </a:r>
            <a:br>
              <a:rPr lang="en-US" altLang="ko-KR" dirty="0"/>
            </a:br>
            <a:r>
              <a:rPr lang="en-US" altLang="ko-KR" dirty="0" err="1"/>
              <a:t>ResNet</a:t>
            </a:r>
            <a:r>
              <a:rPr lang="en-US" altLang="ko-KR" dirty="0"/>
              <a:t> – </a:t>
            </a:r>
            <a:r>
              <a:rPr lang="ko-KR" altLang="en-US" dirty="0"/>
              <a:t>인간</a:t>
            </a:r>
            <a:r>
              <a:rPr lang="en-US" altLang="ko-KR" dirty="0"/>
              <a:t>(5%)</a:t>
            </a:r>
            <a:r>
              <a:rPr lang="ko-KR" altLang="en-US" dirty="0"/>
              <a:t>보다 분류를 잘 하는 최소 기준 모델</a:t>
            </a:r>
            <a:r>
              <a:rPr lang="en-US" altLang="ko-KR" dirty="0"/>
              <a:t>(3.5%)</a:t>
            </a:r>
            <a:r>
              <a:rPr lang="ko-KR" altLang="en-US" dirty="0"/>
              <a:t>이라 생각해서</a:t>
            </a:r>
            <a:br>
              <a:rPr lang="en-US" altLang="ko-KR" dirty="0"/>
            </a:br>
            <a:r>
              <a:rPr lang="en-US" altLang="ko-KR" dirty="0" err="1"/>
              <a:t>EfficientNet</a:t>
            </a:r>
            <a:r>
              <a:rPr lang="en-US" altLang="ko-KR" dirty="0"/>
              <a:t> – </a:t>
            </a:r>
            <a:r>
              <a:rPr lang="ko-KR" altLang="en-US" dirty="0"/>
              <a:t>최신모델 </a:t>
            </a:r>
            <a:r>
              <a:rPr lang="en-US" altLang="ko-KR" dirty="0"/>
              <a:t>(CNN </a:t>
            </a:r>
            <a:r>
              <a:rPr lang="ko-KR" altLang="en-US" dirty="0"/>
              <a:t>이미지 분류 기법 중 최신</a:t>
            </a:r>
            <a:r>
              <a:rPr lang="en-US" altLang="ko-KR" dirty="0"/>
              <a:t> .2019</a:t>
            </a:r>
            <a:r>
              <a:rPr lang="ko-KR" altLang="en-US" dirty="0"/>
              <a:t>년</a:t>
            </a:r>
            <a:r>
              <a:rPr lang="en-US" altLang="ko-KR" dirty="0"/>
              <a:t>~</a:t>
            </a:r>
            <a:r>
              <a:rPr lang="ko-KR" altLang="en-US" dirty="0"/>
              <a:t> 모델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/>
              <a:t>EfficientNet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줄어든 크기의 입력 이미지로도 좋은 성능을 얻을 수 있다</a:t>
            </a:r>
            <a:r>
              <a:rPr lang="en-US" altLang="ko-KR" dirty="0"/>
              <a:t>. (progressive learning </a:t>
            </a:r>
            <a:r>
              <a:rPr lang="ko-KR" altLang="en-US" dirty="0"/>
              <a:t>학습방법을 적용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인간의 진보적인 학습 방법 모방 </a:t>
            </a:r>
            <a:r>
              <a:rPr lang="en-US" altLang="ko-KR" dirty="0"/>
              <a:t>– </a:t>
            </a:r>
            <a:r>
              <a:rPr lang="ko-KR" altLang="en-US" dirty="0"/>
              <a:t>아래 설명링크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https://medium.com/@tjpark1990/progressive-neural-network-%EC%9D%B4%ED%95%B4%ED%95%98%EA%B8%B0-2ce6a866b360</a:t>
            </a:r>
            <a:endParaRPr lang="ko-KR" altLang="en-US" dirty="0"/>
          </a:p>
        </p:txBody>
      </p:sp>
      <p:sp>
        <p:nvSpPr>
          <p:cNvPr id="198" name="Google Shape;19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" name="Google Shape;208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dirty="0"/>
          </a:p>
        </p:txBody>
      </p:sp>
      <p:sp>
        <p:nvSpPr>
          <p:cNvPr id="216" name="Google Shape;21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dirty="0"/>
          </a:p>
        </p:txBody>
      </p:sp>
      <p:sp>
        <p:nvSpPr>
          <p:cNvPr id="216" name="Google Shape;21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1701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" name="Google Shape;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" name="Google Shape;208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4651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" name="Google Shape;208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95174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" name="Google Shape;208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413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" name="Google Shape;208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49035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" name="Google Shape;208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82352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" name="Google Shape;208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9583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" name="Google Shape;208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35347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" name="Google Shape;208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11249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" name="Google Shape;208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38100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" name="Google Shape;208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1608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38174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231" name="Google Shape;23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81392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231" name="Google Shape;23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21235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9" name="Google Shape;23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자료 출처 및 참고문헌</a:t>
            </a:r>
            <a:br>
              <a:rPr lang="en-US" altLang="ko-KR" dirty="0"/>
            </a:br>
            <a:r>
              <a:rPr lang="ko-KR" altLang="en-US" dirty="0"/>
              <a:t>전부 하이퍼링크임</a:t>
            </a:r>
            <a:endParaRPr dirty="0"/>
          </a:p>
        </p:txBody>
      </p:sp>
      <p:sp>
        <p:nvSpPr>
          <p:cNvPr id="245" name="Google Shape;24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36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75612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2399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(왼쪽 1+, 가운데 1, 오른쪽 2)</a:t>
            </a:r>
            <a:endParaRPr dirty="0"/>
          </a:p>
        </p:txBody>
      </p:sp>
      <p:sp>
        <p:nvSpPr>
          <p:cNvPr id="87" name="Google Shape;8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8932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실제 돼지고기 분류하는 모습</a:t>
            </a:r>
            <a:endParaRPr dirty="0"/>
          </a:p>
        </p:txBody>
      </p:sp>
      <p:sp>
        <p:nvSpPr>
          <p:cNvPr id="98" name="Google Shape;9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1050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모델의 컨셉을 재구성하여 목표와 확장적용 제시</a:t>
            </a:r>
            <a:endParaRPr dirty="0"/>
          </a:p>
        </p:txBody>
      </p:sp>
      <p:sp>
        <p:nvSpPr>
          <p:cNvPr id="107" name="Google Shape;10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8833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1"/>
          <p:cNvSpPr txBox="1">
            <a:spLocks noGrp="1"/>
          </p:cNvSpPr>
          <p:nvPr>
            <p:ph type="dt" idx="10"/>
          </p:nvPr>
        </p:nvSpPr>
        <p:spPr>
          <a:xfrm>
            <a:off x="457200" y="6429396"/>
            <a:ext cx="946448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1"/>
          <p:cNvSpPr txBox="1">
            <a:spLocks noGrp="1"/>
          </p:cNvSpPr>
          <p:nvPr>
            <p:ph type="ftr" idx="11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1"/>
          <p:cNvSpPr txBox="1">
            <a:spLocks noGrp="1"/>
          </p:cNvSpPr>
          <p:nvPr>
            <p:ph type="sldNum" idx="12"/>
          </p:nvPr>
        </p:nvSpPr>
        <p:spPr>
          <a:xfrm>
            <a:off x="4355976" y="6429395"/>
            <a:ext cx="432048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9" name="Google Shape;19;p21"/>
          <p:cNvSpPr txBox="1">
            <a:spLocks noGrp="1"/>
          </p:cNvSpPr>
          <p:nvPr>
            <p:ph type="ctrTitle"/>
          </p:nvPr>
        </p:nvSpPr>
        <p:spPr>
          <a:xfrm>
            <a:off x="467544" y="3789040"/>
            <a:ext cx="4896544" cy="161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400"/>
              <a:buFont typeface="Gulimche"/>
              <a:buNone/>
              <a:defRPr sz="5400">
                <a:solidFill>
                  <a:srgbClr val="D0D8E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bg>
      <p:bgPr>
        <a:solidFill>
          <a:schemeClr val="lt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2"/>
          <p:cNvSpPr txBox="1">
            <a:spLocks noGrp="1"/>
          </p:cNvSpPr>
          <p:nvPr>
            <p:ph type="dt" idx="10"/>
          </p:nvPr>
        </p:nvSpPr>
        <p:spPr>
          <a:xfrm>
            <a:off x="457200" y="6429396"/>
            <a:ext cx="946448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2"/>
          <p:cNvSpPr txBox="1">
            <a:spLocks noGrp="1"/>
          </p:cNvSpPr>
          <p:nvPr>
            <p:ph type="ftr" idx="11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22"/>
          <p:cNvSpPr txBox="1">
            <a:spLocks noGrp="1"/>
          </p:cNvSpPr>
          <p:nvPr>
            <p:ph type="sldNum" idx="12"/>
          </p:nvPr>
        </p:nvSpPr>
        <p:spPr>
          <a:xfrm>
            <a:off x="4355976" y="6429395"/>
            <a:ext cx="432048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bg>
      <p:bgPr>
        <a:solidFill>
          <a:schemeClr val="l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3"/>
          <p:cNvSpPr txBox="1">
            <a:spLocks noGrp="1"/>
          </p:cNvSpPr>
          <p:nvPr>
            <p:ph type="dt" idx="10"/>
          </p:nvPr>
        </p:nvSpPr>
        <p:spPr>
          <a:xfrm>
            <a:off x="457200" y="6500834"/>
            <a:ext cx="2133600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3"/>
          <p:cNvSpPr txBox="1">
            <a:spLocks noGrp="1"/>
          </p:cNvSpPr>
          <p:nvPr>
            <p:ph type="sldNum" idx="12"/>
          </p:nvPr>
        </p:nvSpPr>
        <p:spPr>
          <a:xfrm>
            <a:off x="4374468" y="6450720"/>
            <a:ext cx="395064" cy="270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9" name="Google Shape;29;p23"/>
          <p:cNvSpPr txBox="1">
            <a:spLocks noGrp="1"/>
          </p:cNvSpPr>
          <p:nvPr>
            <p:ph type="title"/>
          </p:nvPr>
        </p:nvSpPr>
        <p:spPr>
          <a:xfrm>
            <a:off x="323528" y="86411"/>
            <a:ext cx="3672408" cy="79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AD4A48"/>
              </a:buClr>
              <a:buSzPts val="2500"/>
              <a:buFont typeface="Calibri"/>
              <a:buNone/>
              <a:defRPr sz="2500" b="1">
                <a:solidFill>
                  <a:srgbClr val="AD4A4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3"/>
          <p:cNvSpPr txBox="1">
            <a:spLocks noGrp="1"/>
          </p:cNvSpPr>
          <p:nvPr>
            <p:ph type="body" idx="1"/>
          </p:nvPr>
        </p:nvSpPr>
        <p:spPr>
          <a:xfrm>
            <a:off x="323528" y="1340768"/>
            <a:ext cx="8566396" cy="4697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rgbClr val="0A0F12"/>
              </a:buClr>
              <a:buSzPts val="1600"/>
              <a:buNone/>
              <a:defRPr sz="1600" i="1">
                <a:solidFill>
                  <a:srgbClr val="0A0F1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rgbClr val="0A0F12"/>
              </a:buClr>
              <a:buSzPts val="1600"/>
              <a:buNone/>
              <a:defRPr sz="1600" i="1">
                <a:solidFill>
                  <a:srgbClr val="0A0F1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0A0F12"/>
              </a:buClr>
              <a:buSzPts val="1600"/>
              <a:buNone/>
              <a:defRPr sz="1600" i="1">
                <a:solidFill>
                  <a:srgbClr val="0A0F1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rgbClr val="0A0F12"/>
              </a:buClr>
              <a:buSzPts val="1600"/>
              <a:buNone/>
              <a:defRPr sz="1600" i="1">
                <a:solidFill>
                  <a:srgbClr val="0A0F1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rgbClr val="0A0F12"/>
              </a:buClr>
              <a:buSzPts val="1600"/>
              <a:buNone/>
              <a:defRPr sz="1600" i="1">
                <a:solidFill>
                  <a:srgbClr val="0A0F1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23"/>
          <p:cNvSpPr txBox="1"/>
          <p:nvPr/>
        </p:nvSpPr>
        <p:spPr>
          <a:xfrm>
            <a:off x="4427984" y="-1"/>
            <a:ext cx="2592288" cy="9554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AD4A48"/>
              </a:buClr>
              <a:buSzPts val="2500"/>
              <a:buFont typeface="Calibri"/>
              <a:buNone/>
            </a:pPr>
            <a:endParaRPr sz="25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3"/>
          <p:cNvSpPr/>
          <p:nvPr/>
        </p:nvSpPr>
        <p:spPr>
          <a:xfrm>
            <a:off x="7020272" y="0"/>
            <a:ext cx="1869652" cy="955493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>
  <p:cSld name="구역 머리글">
    <p:bg>
      <p:bgPr>
        <a:solidFill>
          <a:schemeClr val="lt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25"/>
          <p:cNvSpPr txBox="1">
            <a:spLocks noGrp="1"/>
          </p:cNvSpPr>
          <p:nvPr>
            <p:ph type="dt" idx="10"/>
          </p:nvPr>
        </p:nvSpPr>
        <p:spPr>
          <a:xfrm>
            <a:off x="457200" y="6429396"/>
            <a:ext cx="946448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5"/>
          <p:cNvSpPr txBox="1">
            <a:spLocks noGrp="1"/>
          </p:cNvSpPr>
          <p:nvPr>
            <p:ph type="ftr" idx="11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25"/>
          <p:cNvSpPr txBox="1">
            <a:spLocks noGrp="1"/>
          </p:cNvSpPr>
          <p:nvPr>
            <p:ph type="sldNum" idx="12"/>
          </p:nvPr>
        </p:nvSpPr>
        <p:spPr>
          <a:xfrm>
            <a:off x="4355976" y="6429395"/>
            <a:ext cx="432048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>
  <p:cSld name="사용자 지정 레이아웃">
    <p:bg>
      <p:bgPr>
        <a:solidFill>
          <a:schemeClr val="l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26"/>
          <p:cNvSpPr txBox="1">
            <a:spLocks noGrp="1"/>
          </p:cNvSpPr>
          <p:nvPr>
            <p:ph type="title"/>
          </p:nvPr>
        </p:nvSpPr>
        <p:spPr>
          <a:xfrm>
            <a:off x="323528" y="77944"/>
            <a:ext cx="7738614" cy="79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E7EEF4"/>
              </a:buClr>
              <a:buSzPts val="2500"/>
              <a:buFont typeface="Calibri"/>
              <a:buNone/>
              <a:defRPr sz="2500" b="1">
                <a:solidFill>
                  <a:srgbClr val="E7EEF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6"/>
          <p:cNvSpPr txBox="1">
            <a:spLocks noGrp="1"/>
          </p:cNvSpPr>
          <p:nvPr>
            <p:ph type="dt" idx="10"/>
          </p:nvPr>
        </p:nvSpPr>
        <p:spPr>
          <a:xfrm>
            <a:off x="457200" y="6429396"/>
            <a:ext cx="946448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6"/>
          <p:cNvSpPr txBox="1">
            <a:spLocks noGrp="1"/>
          </p:cNvSpPr>
          <p:nvPr>
            <p:ph type="ftr" idx="11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26"/>
          <p:cNvSpPr txBox="1">
            <a:spLocks noGrp="1"/>
          </p:cNvSpPr>
          <p:nvPr>
            <p:ph type="sldNum" idx="12"/>
          </p:nvPr>
        </p:nvSpPr>
        <p:spPr>
          <a:xfrm>
            <a:off x="4355976" y="6429395"/>
            <a:ext cx="432048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50" name="Google Shape;50;p26"/>
          <p:cNvSpPr txBox="1">
            <a:spLocks noGrp="1"/>
          </p:cNvSpPr>
          <p:nvPr>
            <p:ph type="body" idx="1"/>
          </p:nvPr>
        </p:nvSpPr>
        <p:spPr>
          <a:xfrm>
            <a:off x="323528" y="1176867"/>
            <a:ext cx="8509606" cy="4861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rgbClr val="2A2D3C"/>
              </a:buClr>
              <a:buSzPts val="1600"/>
              <a:buNone/>
              <a:defRPr sz="1600" i="1">
                <a:solidFill>
                  <a:srgbClr val="2A2D3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rgbClr val="2A2D3C"/>
              </a:buClr>
              <a:buSzPts val="1600"/>
              <a:buNone/>
              <a:defRPr sz="1600" i="1">
                <a:solidFill>
                  <a:srgbClr val="2A2D3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2A2D3C"/>
              </a:buClr>
              <a:buSzPts val="1600"/>
              <a:buNone/>
              <a:defRPr sz="1600" i="1">
                <a:solidFill>
                  <a:srgbClr val="2A2D3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rgbClr val="2A2D3C"/>
              </a:buClr>
              <a:buSzPts val="1600"/>
              <a:buNone/>
              <a:defRPr sz="1600" i="1">
                <a:solidFill>
                  <a:srgbClr val="2A2D3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rgbClr val="2A2D3C"/>
              </a:buClr>
              <a:buSzPts val="1600"/>
              <a:buNone/>
              <a:defRPr sz="1600" i="1">
                <a:solidFill>
                  <a:srgbClr val="2A2D3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Malgun Gothic"/>
              <a:buNone/>
              <a:defRPr sz="3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0"/>
          <p:cNvSpPr txBox="1"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73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0"/>
          <p:cNvSpPr txBox="1">
            <a:spLocks noGrp="1"/>
          </p:cNvSpPr>
          <p:nvPr>
            <p:ph type="dt" idx="10"/>
          </p:nvPr>
        </p:nvSpPr>
        <p:spPr>
          <a:xfrm>
            <a:off x="457200" y="6429396"/>
            <a:ext cx="946448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0"/>
          <p:cNvSpPr txBox="1">
            <a:spLocks noGrp="1"/>
          </p:cNvSpPr>
          <p:nvPr>
            <p:ph type="sldNum" idx="12"/>
          </p:nvPr>
        </p:nvSpPr>
        <p:spPr>
          <a:xfrm>
            <a:off x="4355976" y="6429395"/>
            <a:ext cx="432048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stagram.com/p/ClNvP8hhiI6/" TargetMode="External"/><Relationship Id="rId3" Type="http://schemas.openxmlformats.org/officeDocument/2006/relationships/hyperlink" Target="https://www.kci.go.kr/kciportal/ci/sereArticleSearch/ciSereArtiView.kci?sereArticleSearchBean.artiId=ART002759350" TargetMode="External"/><Relationship Id="rId7" Type="http://schemas.openxmlformats.org/officeDocument/2006/relationships/hyperlink" Target="https://blog.naver.com/mornifarm/221386184976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nongmin.com/news/NEWS/ECO/COW/336724/view" TargetMode="External"/><Relationship Id="rId5" Type="http://schemas.openxmlformats.org/officeDocument/2006/relationships/hyperlink" Target="https://www.aihub.or.kr/aihubdata/data/view.do?currMenu=116&amp;topMenu=100&amp;aihubDataSe=ty&amp;dataSetSn=158" TargetMode="External"/><Relationship Id="rId4" Type="http://schemas.openxmlformats.org/officeDocument/2006/relationships/hyperlink" Target="https://www.law.go.kr/LSW/admRulLsInfoP.do?admRulSeq=2100000196314" TargetMode="External"/><Relationship Id="rId9" Type="http://schemas.openxmlformats.org/officeDocument/2006/relationships/hyperlink" Target="http://www.aflnews.co.kr/news/articleView.html?idxno=203963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"/>
          <p:cNvSpPr txBox="1">
            <a:spLocks noGrp="1"/>
          </p:cNvSpPr>
          <p:nvPr>
            <p:ph type="ctrTitle"/>
          </p:nvPr>
        </p:nvSpPr>
        <p:spPr>
          <a:xfrm>
            <a:off x="323528" y="3717032"/>
            <a:ext cx="5472608" cy="230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Gulimche"/>
              <a:buNone/>
            </a:pPr>
            <a:r>
              <a:rPr lang="ko-KR" sz="3600" b="1" dirty="0">
                <a:solidFill>
                  <a:srgbClr val="FFC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이미지 인식 </a:t>
            </a:r>
            <a:br>
              <a:rPr lang="ko-KR" sz="3600" b="1" dirty="0">
                <a:solidFill>
                  <a:srgbClr val="FFC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</a:br>
            <a:r>
              <a:rPr lang="ko-KR" sz="3600" b="1" dirty="0">
                <a:solidFill>
                  <a:srgbClr val="FFC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딥 러닝 모델을 활용한 </a:t>
            </a:r>
            <a:br>
              <a:rPr lang="ko-KR" sz="3600" b="1" dirty="0">
                <a:solidFill>
                  <a:srgbClr val="FFC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</a:br>
            <a:r>
              <a:rPr lang="ko-KR" sz="3600" b="1" dirty="0">
                <a:solidFill>
                  <a:srgbClr val="FFC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돼지고기 등급 분류하기</a:t>
            </a:r>
            <a:endParaRPr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57" name="Google Shape;57;p1"/>
          <p:cNvSpPr/>
          <p:nvPr/>
        </p:nvSpPr>
        <p:spPr>
          <a:xfrm>
            <a:off x="2532540" y="5877272"/>
            <a:ext cx="407891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FFFFFF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 dirty="0">
                <a:solidFill>
                  <a:srgbClr val="FFFFFF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4조</a:t>
            </a:r>
            <a:r>
              <a:rPr lang="ko-KR" sz="1800" b="1" dirty="0">
                <a:solidFill>
                  <a:srgbClr val="FFFFFF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  </a:t>
            </a:r>
            <a:r>
              <a:rPr lang="ko-KR" sz="1800" b="1" i="0" u="none" strike="noStrike" cap="none" dirty="0">
                <a:solidFill>
                  <a:srgbClr val="FFFFFF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김재현 박영준 </a:t>
            </a:r>
            <a:r>
              <a:rPr lang="ko-KR" sz="1800" b="1" i="0" u="none" strike="noStrike" cap="none" dirty="0" err="1">
                <a:solidFill>
                  <a:srgbClr val="FFFFFF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양성주</a:t>
            </a:r>
            <a:r>
              <a:rPr lang="ko-KR" sz="1800" b="1" i="0" u="none" strike="noStrike" cap="none" dirty="0">
                <a:solidFill>
                  <a:srgbClr val="FFFFFF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 </a:t>
            </a:r>
            <a:r>
              <a:rPr lang="ko-KR" sz="1800" b="1" i="0" u="none" strike="noStrike" cap="none" dirty="0" err="1">
                <a:solidFill>
                  <a:srgbClr val="FFFFFF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이성연</a:t>
            </a:r>
            <a:endParaRPr sz="1800" b="1" i="0" u="none" strike="noStrike" cap="none" dirty="0">
              <a:solidFill>
                <a:srgbClr val="FFFFFF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 txBox="1">
            <a:spLocks noGrp="1"/>
          </p:cNvSpPr>
          <p:nvPr>
            <p:ph type="title"/>
          </p:nvPr>
        </p:nvSpPr>
        <p:spPr>
          <a:xfrm>
            <a:off x="323528" y="86411"/>
            <a:ext cx="3672408" cy="79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D4A48"/>
              </a:buClr>
              <a:buSzPts val="2500"/>
              <a:buFont typeface="Arial"/>
              <a:buNone/>
            </a:pPr>
            <a:r>
              <a:rPr lang="ko-KR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데이터 출처 및 규모</a:t>
            </a:r>
            <a:endParaRPr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3" name="Google Shape;123;p6"/>
          <p:cNvSpPr txBox="1">
            <a:spLocks noGrp="1"/>
          </p:cNvSpPr>
          <p:nvPr>
            <p:ph type="sldNum" idx="12"/>
          </p:nvPr>
        </p:nvSpPr>
        <p:spPr>
          <a:xfrm>
            <a:off x="4374468" y="6450720"/>
            <a:ext cx="395064" cy="270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  <p:sp>
        <p:nvSpPr>
          <p:cNvPr id="124" name="Google Shape;124;p6"/>
          <p:cNvSpPr txBox="1"/>
          <p:nvPr/>
        </p:nvSpPr>
        <p:spPr>
          <a:xfrm>
            <a:off x="4572000" y="188640"/>
            <a:ext cx="280831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lt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2. 데이터 설명</a:t>
            </a:r>
            <a:endParaRPr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pic>
        <p:nvPicPr>
          <p:cNvPr id="125" name="Google Shape;12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6400" y="1594505"/>
            <a:ext cx="6408712" cy="334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6"/>
          <p:cNvSpPr txBox="1"/>
          <p:nvPr/>
        </p:nvSpPr>
        <p:spPr>
          <a:xfrm>
            <a:off x="1416400" y="5191599"/>
            <a:ext cx="64087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 err="1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rPr>
              <a:t>AIHub</a:t>
            </a:r>
            <a:r>
              <a:rPr lang="ko-KR" sz="2400" dirty="0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rPr>
              <a:t> “축산물 품질(QC) 이미지＂</a:t>
            </a:r>
            <a:endParaRPr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rPr>
              <a:t>돼지고기 (생 삼겹살) </a:t>
            </a:r>
            <a:endParaRPr sz="2400" dirty="0">
              <a:solidFill>
                <a:schemeClr val="dk1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"/>
          <p:cNvSpPr txBox="1">
            <a:spLocks noGrp="1"/>
          </p:cNvSpPr>
          <p:nvPr>
            <p:ph type="title"/>
          </p:nvPr>
        </p:nvSpPr>
        <p:spPr>
          <a:xfrm>
            <a:off x="323528" y="86411"/>
            <a:ext cx="3672408" cy="79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D4A48"/>
              </a:buClr>
              <a:buSzPts val="2500"/>
              <a:buFont typeface="Arial"/>
              <a:buNone/>
            </a:pPr>
            <a:r>
              <a:rPr lang="ko-KR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데이터 </a:t>
            </a:r>
            <a:r>
              <a:rPr lang="ko-KR" altLang="en-US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상세 설명</a:t>
            </a:r>
            <a:endParaRPr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Arial"/>
              <a:sym typeface="Arial"/>
            </a:endParaRPr>
          </a:p>
        </p:txBody>
      </p:sp>
      <p:sp>
        <p:nvSpPr>
          <p:cNvPr id="132" name="Google Shape;132;p7"/>
          <p:cNvSpPr txBox="1">
            <a:spLocks noGrp="1"/>
          </p:cNvSpPr>
          <p:nvPr>
            <p:ph type="sldNum" idx="12"/>
          </p:nvPr>
        </p:nvSpPr>
        <p:spPr>
          <a:xfrm>
            <a:off x="4374468" y="6450720"/>
            <a:ext cx="395064" cy="270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11</a:t>
            </a:fld>
            <a:endParaRPr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33" name="Google Shape;133;p7"/>
          <p:cNvSpPr txBox="1"/>
          <p:nvPr/>
        </p:nvSpPr>
        <p:spPr>
          <a:xfrm>
            <a:off x="4572000" y="188640"/>
            <a:ext cx="280831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lt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2. 데이터 설명</a:t>
            </a:r>
            <a:endParaRPr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graphicFrame>
        <p:nvGraphicFramePr>
          <p:cNvPr id="134" name="Google Shape;134;p7"/>
          <p:cNvGraphicFramePr/>
          <p:nvPr>
            <p:extLst>
              <p:ext uri="{D42A27DB-BD31-4B8C-83A1-F6EECF244321}">
                <p14:modId xmlns:p14="http://schemas.microsoft.com/office/powerpoint/2010/main" val="3006232610"/>
              </p:ext>
            </p:extLst>
          </p:nvPr>
        </p:nvGraphicFramePr>
        <p:xfrm>
          <a:off x="611560" y="2276872"/>
          <a:ext cx="7776875" cy="2989225"/>
        </p:xfrm>
        <a:graphic>
          <a:graphicData uri="http://schemas.openxmlformats.org/drawingml/2006/table">
            <a:tbl>
              <a:tblPr firstRow="1" bandRow="1">
                <a:noFill/>
                <a:tableStyleId>{0775FDC2-87FD-4A5B-96F7-D94D7CC37A16}</a:tableStyleId>
              </a:tblPr>
              <a:tblGrid>
                <a:gridCol w="1944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8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29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strike="noStrike" cap="none"/>
                        <a:t>등급</a:t>
                      </a:r>
                      <a:br>
                        <a:rPr lang="ko-KR" sz="2000" u="none" strike="noStrike" cap="none"/>
                      </a:br>
                      <a:r>
                        <a:rPr lang="ko-KR" sz="2000" u="none" strike="noStrike" cap="none"/>
                        <a:t>(데이터 타겟)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strike="noStrike" cap="none" dirty="0"/>
                        <a:t>데이터 규모(장)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훈련 | 시험</a:t>
                      </a:r>
                      <a:endParaRPr dirty="0"/>
                    </a:p>
                  </a:txBody>
                  <a:tcPr marL="91450" marR="91450" marT="45725" marB="45725" anchor="ctr"/>
                </a:tc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총 9,600</a:t>
                      </a:r>
                      <a:r>
                        <a:rPr lang="ko-KR" altLang="en-US" sz="24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장</a:t>
                      </a:r>
                      <a:endParaRPr lang="en-US" altLang="ko-KR" sz="2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4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훈련데이터</a:t>
                      </a:r>
                      <a:r>
                        <a:rPr lang="ko-KR" sz="24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8,500장 </a:t>
                      </a:r>
                      <a:endParaRPr sz="2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4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시험데이터 </a:t>
                      </a:r>
                      <a:r>
                        <a:rPr lang="ko-KR" sz="24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1,100장</a:t>
                      </a:r>
                      <a:endParaRPr sz="16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9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strike="noStrike" cap="none"/>
                        <a:t>1+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3,000 | 390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9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strike="noStrike" cap="none"/>
                        <a:t>1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3,000 | 390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0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strike="noStrike" cap="none"/>
                        <a:t>2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2,500 | 320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"/>
          <p:cNvSpPr txBox="1">
            <a:spLocks noGrp="1"/>
          </p:cNvSpPr>
          <p:nvPr>
            <p:ph type="title"/>
          </p:nvPr>
        </p:nvSpPr>
        <p:spPr>
          <a:xfrm>
            <a:off x="323528" y="86411"/>
            <a:ext cx="3672408" cy="79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D4A48"/>
              </a:buClr>
              <a:buSzPct val="100000"/>
              <a:buFont typeface="Arial"/>
              <a:buNone/>
            </a:pPr>
            <a:r>
              <a:rPr lang="ko-KR" dirty="0">
                <a:latin typeface="나눔고딕OTF" panose="020D0604000000000000" pitchFamily="34" charset="-127"/>
                <a:ea typeface="나눔고딕OTF" panose="020D0604000000000000" pitchFamily="34" charset="-127"/>
                <a:cs typeface="Arial"/>
                <a:sym typeface="Arial"/>
              </a:rPr>
              <a:t>이미지 </a:t>
            </a:r>
            <a:r>
              <a:rPr lang="ko-KR" dirty="0" err="1">
                <a:latin typeface="나눔고딕OTF" panose="020D0604000000000000" pitchFamily="34" charset="-127"/>
                <a:ea typeface="나눔고딕OTF" panose="020D0604000000000000" pitchFamily="34" charset="-127"/>
                <a:cs typeface="Arial"/>
                <a:sym typeface="Arial"/>
              </a:rPr>
              <a:t>전처리</a:t>
            </a:r>
            <a:br>
              <a:rPr lang="ko-KR" dirty="0">
                <a:latin typeface="나눔고딕OTF" panose="020D0604000000000000" pitchFamily="34" charset="-127"/>
                <a:ea typeface="나눔고딕OTF" panose="020D0604000000000000" pitchFamily="34" charset="-127"/>
                <a:cs typeface="Arial"/>
                <a:sym typeface="Arial"/>
              </a:rPr>
            </a:br>
            <a:r>
              <a:rPr lang="ko-KR" dirty="0" err="1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Resize</a:t>
            </a:r>
            <a:r>
              <a:rPr lang="ko-KR" dirty="0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dirty="0" err="1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with</a:t>
            </a:r>
            <a:r>
              <a:rPr lang="ko-KR" dirty="0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dirty="0" err="1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Padding</a:t>
            </a:r>
            <a:endParaRPr dirty="0">
              <a:solidFill>
                <a:schemeClr val="dk1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Arial"/>
              <a:sym typeface="Arial"/>
            </a:endParaRPr>
          </a:p>
        </p:txBody>
      </p:sp>
      <p:sp>
        <p:nvSpPr>
          <p:cNvPr id="140" name="Google Shape;140;p8"/>
          <p:cNvSpPr txBox="1">
            <a:spLocks noGrp="1"/>
          </p:cNvSpPr>
          <p:nvPr>
            <p:ph type="sldNum" idx="12"/>
          </p:nvPr>
        </p:nvSpPr>
        <p:spPr>
          <a:xfrm>
            <a:off x="4374468" y="6450720"/>
            <a:ext cx="395064" cy="270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고딕OTF" panose="020D0604000000000000" pitchFamily="34" charset="-127"/>
                <a:ea typeface="나눔고딕OTF" panose="020D0604000000000000" pitchFamily="34" charset="-127"/>
              </a:rPr>
              <a:t>12</a:t>
            </a:fld>
            <a:endParaRPr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41" name="Google Shape;141;p8"/>
          <p:cNvSpPr txBox="1"/>
          <p:nvPr/>
        </p:nvSpPr>
        <p:spPr>
          <a:xfrm>
            <a:off x="4572000" y="188640"/>
            <a:ext cx="280831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lt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3. 분석 과정</a:t>
            </a:r>
            <a:endParaRPr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pic>
        <p:nvPicPr>
          <p:cNvPr id="142" name="Google Shape;14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0605" y="1512413"/>
            <a:ext cx="496920" cy="18870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" name="Google Shape;151;p8"/>
          <p:cNvGrpSpPr/>
          <p:nvPr/>
        </p:nvGrpSpPr>
        <p:grpSpPr>
          <a:xfrm>
            <a:off x="7470100" y="2003889"/>
            <a:ext cx="730939" cy="720020"/>
            <a:chOff x="3563888" y="1878719"/>
            <a:chExt cx="2376264" cy="2340766"/>
          </a:xfrm>
        </p:grpSpPr>
        <p:sp>
          <p:nvSpPr>
            <p:cNvPr id="152" name="Google Shape;152;p8"/>
            <p:cNvSpPr/>
            <p:nvPr/>
          </p:nvSpPr>
          <p:spPr>
            <a:xfrm>
              <a:off x="3563888" y="1878719"/>
              <a:ext cx="2376264" cy="2340766"/>
            </a:xfrm>
            <a:prstGeom prst="rect">
              <a:avLst/>
            </a:prstGeom>
            <a:solidFill>
              <a:schemeClr val="dk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/>
                <a:sym typeface="Calibri"/>
              </a:endParaRPr>
            </a:p>
          </p:txBody>
        </p:sp>
        <p:pic>
          <p:nvPicPr>
            <p:cNvPr id="153" name="Google Shape;153;p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466138" y="1915229"/>
              <a:ext cx="606788" cy="23042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4" name="Google Shape;154;p8"/>
          <p:cNvGrpSpPr/>
          <p:nvPr/>
        </p:nvGrpSpPr>
        <p:grpSpPr>
          <a:xfrm>
            <a:off x="7458914" y="4908084"/>
            <a:ext cx="753312" cy="708849"/>
            <a:chOff x="6670942" y="4302436"/>
            <a:chExt cx="2294037" cy="2158637"/>
          </a:xfrm>
        </p:grpSpPr>
        <p:sp>
          <p:nvSpPr>
            <p:cNvPr id="155" name="Google Shape;155;p8"/>
            <p:cNvSpPr/>
            <p:nvPr/>
          </p:nvSpPr>
          <p:spPr>
            <a:xfrm>
              <a:off x="6670942" y="4302436"/>
              <a:ext cx="2294037" cy="2158637"/>
            </a:xfrm>
            <a:prstGeom prst="rect">
              <a:avLst/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/>
                <a:sym typeface="Calibri"/>
              </a:endParaRPr>
            </a:p>
          </p:txBody>
        </p:sp>
        <p:pic>
          <p:nvPicPr>
            <p:cNvPr id="156" name="Google Shape;156;p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690637" y="5206384"/>
              <a:ext cx="2274342" cy="2707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7" name="Google Shape;157;p8"/>
          <p:cNvSpPr txBox="1"/>
          <p:nvPr/>
        </p:nvSpPr>
        <p:spPr>
          <a:xfrm>
            <a:off x="456957" y="3861522"/>
            <a:ext cx="19442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rPr>
              <a:t>원본 이미지</a:t>
            </a:r>
            <a:endParaRPr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58" name="Google Shape;158;p8"/>
          <p:cNvSpPr txBox="1"/>
          <p:nvPr/>
        </p:nvSpPr>
        <p:spPr>
          <a:xfrm>
            <a:off x="6704854" y="3784032"/>
            <a:ext cx="216821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/>
                <a:sym typeface="Calibri"/>
              </a:rPr>
              <a:t>이미지 </a:t>
            </a:r>
            <a:r>
              <a:rPr lang="ko-KR" altLang="en-US" sz="1800" dirty="0" err="1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/>
                <a:sym typeface="Calibri"/>
              </a:rPr>
              <a:t>패딩처리</a:t>
            </a:r>
            <a:br>
              <a:rPr lang="en-US" altLang="ko-KR" sz="1800" dirty="0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/>
                <a:sym typeface="Calibri"/>
              </a:rPr>
            </a:br>
            <a:r>
              <a:rPr lang="ko-KR" sz="1800" dirty="0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/>
                <a:sym typeface="Calibri"/>
              </a:rPr>
              <a:t>(</a:t>
            </a:r>
            <a:r>
              <a:rPr lang="ko-KR" altLang="en-US" sz="1800" dirty="0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/>
                <a:sym typeface="Calibri"/>
              </a:rPr>
              <a:t>이미지 크기 맞추기</a:t>
            </a:r>
            <a:r>
              <a:rPr lang="ko-KR" sz="1800" dirty="0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/>
                <a:sym typeface="Calibri"/>
              </a:rPr>
              <a:t>)</a:t>
            </a:r>
            <a:endParaRPr sz="1800" dirty="0">
              <a:solidFill>
                <a:schemeClr val="dk1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Calibri"/>
              <a:sym typeface="Calibri"/>
            </a:endParaRPr>
          </a:p>
        </p:txBody>
      </p:sp>
      <p:sp>
        <p:nvSpPr>
          <p:cNvPr id="159" name="Google Shape;159;p8"/>
          <p:cNvSpPr txBox="1"/>
          <p:nvPr/>
        </p:nvSpPr>
        <p:spPr>
          <a:xfrm>
            <a:off x="3532605" y="3803943"/>
            <a:ext cx="204081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/>
                <a:sym typeface="Calibri"/>
              </a:rPr>
              <a:t>이미지 크기 축소</a:t>
            </a:r>
            <a:br>
              <a:rPr lang="en-US" altLang="ko-KR" sz="1800" dirty="0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/>
                <a:sym typeface="Calibri"/>
              </a:rPr>
            </a:br>
            <a:r>
              <a:rPr lang="en-US" altLang="ko-KR" sz="1800" dirty="0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/>
                <a:sym typeface="Calibri"/>
              </a:rPr>
              <a:t>(</a:t>
            </a:r>
            <a:r>
              <a:rPr lang="ko-KR" altLang="en-US" sz="1800" dirty="0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/>
                <a:sym typeface="Calibri"/>
              </a:rPr>
              <a:t>비율 유지</a:t>
            </a:r>
            <a:r>
              <a:rPr lang="en-US" altLang="ko-KR" sz="1800" dirty="0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/>
                <a:sym typeface="Calibri"/>
              </a:rPr>
              <a:t>)</a:t>
            </a:r>
            <a:endParaRPr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143" name="Google Shape;143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7042" y="5204921"/>
            <a:ext cx="1764046" cy="278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42;p8">
            <a:extLst>
              <a:ext uri="{FF2B5EF4-FFF2-40B4-BE49-F238E27FC236}">
                <a16:creationId xmlns:a16="http://schemas.microsoft.com/office/drawing/2014/main" id="{99AE3218-BC9F-2D7F-3C3D-2C3B795E700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04841" y="2003889"/>
            <a:ext cx="184835" cy="720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43;p8">
            <a:extLst>
              <a:ext uri="{FF2B5EF4-FFF2-40B4-BE49-F238E27FC236}">
                <a16:creationId xmlns:a16="http://schemas.microsoft.com/office/drawing/2014/main" id="{DAA7F350-1769-71F9-4AD1-9BBA96BA9EC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20601" y="5216975"/>
            <a:ext cx="753313" cy="15371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D8BCED-4A97-98C9-B13C-02EC64C691F0}"/>
              </a:ext>
            </a:extLst>
          </p:cNvPr>
          <p:cNvSpPr txBox="1"/>
          <p:nvPr/>
        </p:nvSpPr>
        <p:spPr>
          <a:xfrm>
            <a:off x="2535697" y="3117863"/>
            <a:ext cx="105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/>
              <a:t>Resize</a:t>
            </a:r>
            <a:endParaRPr lang="ko-KR" alt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3B9118-82E9-B444-58A4-85848416CDEC}"/>
              </a:ext>
            </a:extLst>
          </p:cNvPr>
          <p:cNvSpPr txBox="1"/>
          <p:nvPr/>
        </p:nvSpPr>
        <p:spPr>
          <a:xfrm>
            <a:off x="5653530" y="3117863"/>
            <a:ext cx="105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/>
              <a:t>Padding</a:t>
            </a:r>
            <a:endParaRPr lang="ko-KR" altLang="en-US" sz="1800" dirty="0"/>
          </a:p>
        </p:txBody>
      </p:sp>
      <p:sp>
        <p:nvSpPr>
          <p:cNvPr id="6" name="Google Shape;144;p8">
            <a:extLst>
              <a:ext uri="{FF2B5EF4-FFF2-40B4-BE49-F238E27FC236}">
                <a16:creationId xmlns:a16="http://schemas.microsoft.com/office/drawing/2014/main" id="{6FE40431-F643-6F98-4F0D-6110A2A0736C}"/>
              </a:ext>
            </a:extLst>
          </p:cNvPr>
          <p:cNvSpPr/>
          <p:nvPr/>
        </p:nvSpPr>
        <p:spPr>
          <a:xfrm>
            <a:off x="2401173" y="3559177"/>
            <a:ext cx="1169407" cy="91895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Calibri"/>
              <a:sym typeface="Calibri"/>
            </a:endParaRPr>
          </a:p>
        </p:txBody>
      </p:sp>
      <p:sp>
        <p:nvSpPr>
          <p:cNvPr id="7" name="Google Shape;144;p8">
            <a:extLst>
              <a:ext uri="{FF2B5EF4-FFF2-40B4-BE49-F238E27FC236}">
                <a16:creationId xmlns:a16="http://schemas.microsoft.com/office/drawing/2014/main" id="{86D8A43D-3075-7C53-C292-C367DF588E3F}"/>
              </a:ext>
            </a:extLst>
          </p:cNvPr>
          <p:cNvSpPr/>
          <p:nvPr/>
        </p:nvSpPr>
        <p:spPr>
          <a:xfrm>
            <a:off x="5538883" y="3586711"/>
            <a:ext cx="1169407" cy="91895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"/>
          <p:cNvSpPr txBox="1">
            <a:spLocks noGrp="1"/>
          </p:cNvSpPr>
          <p:nvPr>
            <p:ph type="title"/>
          </p:nvPr>
        </p:nvSpPr>
        <p:spPr>
          <a:xfrm>
            <a:off x="323528" y="86411"/>
            <a:ext cx="3672408" cy="79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D4A48"/>
              </a:buClr>
              <a:buSzPct val="100000"/>
              <a:buFont typeface="Arial"/>
              <a:buNone/>
            </a:pPr>
            <a:r>
              <a:rPr 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  <a:sym typeface="Arial"/>
              </a:rPr>
              <a:t>이미지 </a:t>
            </a:r>
            <a:r>
              <a:rPr lang="ko-KR" sz="24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  <a:sym typeface="Arial"/>
              </a:rPr>
              <a:t>전처리</a:t>
            </a:r>
            <a:br>
              <a:rPr 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  <a:sym typeface="Arial"/>
              </a:rPr>
            </a:br>
            <a:r>
              <a:rPr lang="ko-KR" sz="2400" dirty="0" err="1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  <a:sym typeface="Arial"/>
              </a:rPr>
              <a:t>Zero-Centering</a:t>
            </a:r>
            <a:endParaRPr sz="24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  <a:sym typeface="Arial"/>
            </a:endParaRPr>
          </a:p>
        </p:txBody>
      </p:sp>
      <p:sp>
        <p:nvSpPr>
          <p:cNvPr id="165" name="Google Shape;165;p9"/>
          <p:cNvSpPr txBox="1">
            <a:spLocks noGrp="1"/>
          </p:cNvSpPr>
          <p:nvPr>
            <p:ph type="sldNum" idx="12"/>
          </p:nvPr>
        </p:nvSpPr>
        <p:spPr>
          <a:xfrm>
            <a:off x="4374468" y="6450720"/>
            <a:ext cx="395064" cy="270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  <p:sp>
        <p:nvSpPr>
          <p:cNvPr id="166" name="Google Shape;166;p9"/>
          <p:cNvSpPr txBox="1"/>
          <p:nvPr/>
        </p:nvSpPr>
        <p:spPr>
          <a:xfrm>
            <a:off x="4572000" y="188640"/>
            <a:ext cx="280831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chemeClr val="l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rPr>
              <a:t>3. 분석 과정</a:t>
            </a:r>
            <a:endParaRPr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67" name="Google Shape;167;p9" descr="텍스트, 옅은, 어두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44457" y="2177111"/>
            <a:ext cx="3456384" cy="2827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9"/>
          <p:cNvGrpSpPr/>
          <p:nvPr/>
        </p:nvGrpSpPr>
        <p:grpSpPr>
          <a:xfrm>
            <a:off x="1020320" y="2264910"/>
            <a:ext cx="2664296" cy="2611619"/>
            <a:chOff x="3563888" y="1878719"/>
            <a:chExt cx="2376264" cy="2340766"/>
          </a:xfrm>
        </p:grpSpPr>
        <p:sp>
          <p:nvSpPr>
            <p:cNvPr id="169" name="Google Shape;169;p9"/>
            <p:cNvSpPr/>
            <p:nvPr/>
          </p:nvSpPr>
          <p:spPr>
            <a:xfrm>
              <a:off x="3563888" y="1878719"/>
              <a:ext cx="2376264" cy="2340766"/>
            </a:xfrm>
            <a:prstGeom prst="rect">
              <a:avLst/>
            </a:prstGeom>
            <a:solidFill>
              <a:schemeClr val="dk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0" name="Google Shape;170;p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466138" y="1915229"/>
              <a:ext cx="606788" cy="23042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Google Shape;144;p8">
            <a:extLst>
              <a:ext uri="{FF2B5EF4-FFF2-40B4-BE49-F238E27FC236}">
                <a16:creationId xmlns:a16="http://schemas.microsoft.com/office/drawing/2014/main" id="{528025CC-DF94-967A-1DD0-9FA25074E1A1}"/>
              </a:ext>
            </a:extLst>
          </p:cNvPr>
          <p:cNvSpPr/>
          <p:nvPr/>
        </p:nvSpPr>
        <p:spPr>
          <a:xfrm>
            <a:off x="3975050" y="2998218"/>
            <a:ext cx="1169407" cy="91895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"/>
          <p:cNvSpPr txBox="1">
            <a:spLocks noGrp="1"/>
          </p:cNvSpPr>
          <p:nvPr>
            <p:ph type="title"/>
          </p:nvPr>
        </p:nvSpPr>
        <p:spPr>
          <a:xfrm>
            <a:off x="323528" y="86411"/>
            <a:ext cx="3672408" cy="79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D4A48"/>
              </a:buClr>
              <a:buSzPct val="1000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이미지 전처리</a:t>
            </a:r>
            <a:br>
              <a:rPr lang="ko-KR">
                <a:latin typeface="Arial"/>
                <a:ea typeface="Arial"/>
                <a:cs typeface="Arial"/>
                <a:sym typeface="Arial"/>
              </a:rPr>
            </a:br>
            <a:r>
              <a:rPr lang="ko-K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Grayscale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0"/>
          <p:cNvSpPr txBox="1">
            <a:spLocks noGrp="1"/>
          </p:cNvSpPr>
          <p:nvPr>
            <p:ph type="body" idx="4294967295"/>
          </p:nvPr>
        </p:nvSpPr>
        <p:spPr>
          <a:xfrm>
            <a:off x="317197" y="1240980"/>
            <a:ext cx="8575283" cy="4852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endParaRPr/>
          </a:p>
          <a:p>
            <a:pPr marL="342900" lvl="0" indent="-1841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endParaRPr/>
          </a:p>
        </p:txBody>
      </p:sp>
      <p:sp>
        <p:nvSpPr>
          <p:cNvPr id="177" name="Google Shape;177;p10"/>
          <p:cNvSpPr txBox="1">
            <a:spLocks noGrp="1"/>
          </p:cNvSpPr>
          <p:nvPr>
            <p:ph type="sldNum" idx="12"/>
          </p:nvPr>
        </p:nvSpPr>
        <p:spPr>
          <a:xfrm>
            <a:off x="4374468" y="6450720"/>
            <a:ext cx="395064" cy="270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  <p:sp>
        <p:nvSpPr>
          <p:cNvPr id="178" name="Google Shape;178;p10"/>
          <p:cNvSpPr txBox="1"/>
          <p:nvPr/>
        </p:nvSpPr>
        <p:spPr>
          <a:xfrm>
            <a:off x="4572000" y="188640"/>
            <a:ext cx="280831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chemeClr val="lt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3. 분석 과정</a:t>
            </a:r>
            <a:endParaRPr b="1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82" name="Google Shape;182;p10"/>
          <p:cNvSpPr txBox="1"/>
          <p:nvPr/>
        </p:nvSpPr>
        <p:spPr>
          <a:xfrm>
            <a:off x="824418" y="5441258"/>
            <a:ext cx="756084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직접 시행해 본 결과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결과 개선에 거의 영향을 미치지 않아서 시행하지 않음.</a:t>
            </a:r>
            <a:endParaRPr sz="24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" name="Google Shape;168;p9">
            <a:extLst>
              <a:ext uri="{FF2B5EF4-FFF2-40B4-BE49-F238E27FC236}">
                <a16:creationId xmlns:a16="http://schemas.microsoft.com/office/drawing/2014/main" id="{DD973408-E1D6-C052-9FE0-F2F2617B8241}"/>
              </a:ext>
            </a:extLst>
          </p:cNvPr>
          <p:cNvGrpSpPr/>
          <p:nvPr/>
        </p:nvGrpSpPr>
        <p:grpSpPr>
          <a:xfrm>
            <a:off x="1025959" y="2251057"/>
            <a:ext cx="2664296" cy="2611619"/>
            <a:chOff x="3563888" y="1878719"/>
            <a:chExt cx="2376264" cy="2340766"/>
          </a:xfrm>
        </p:grpSpPr>
        <p:sp>
          <p:nvSpPr>
            <p:cNvPr id="3" name="Google Shape;169;p9">
              <a:extLst>
                <a:ext uri="{FF2B5EF4-FFF2-40B4-BE49-F238E27FC236}">
                  <a16:creationId xmlns:a16="http://schemas.microsoft.com/office/drawing/2014/main" id="{69516E25-6CD9-FE35-11C4-5FD0A9052915}"/>
                </a:ext>
              </a:extLst>
            </p:cNvPr>
            <p:cNvSpPr/>
            <p:nvPr/>
          </p:nvSpPr>
          <p:spPr>
            <a:xfrm>
              <a:off x="3563888" y="1878719"/>
              <a:ext cx="2376264" cy="2340766"/>
            </a:xfrm>
            <a:prstGeom prst="rect">
              <a:avLst/>
            </a:prstGeom>
            <a:solidFill>
              <a:schemeClr val="dk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" name="Google Shape;170;p9">
              <a:extLst>
                <a:ext uri="{FF2B5EF4-FFF2-40B4-BE49-F238E27FC236}">
                  <a16:creationId xmlns:a16="http://schemas.microsoft.com/office/drawing/2014/main" id="{1D243153-0712-1BD9-D635-6F30708AAAC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466138" y="1915229"/>
              <a:ext cx="606788" cy="23042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" name="Google Shape;168;p9">
            <a:extLst>
              <a:ext uri="{FF2B5EF4-FFF2-40B4-BE49-F238E27FC236}">
                <a16:creationId xmlns:a16="http://schemas.microsoft.com/office/drawing/2014/main" id="{2526C8B9-50DB-6CF7-CB69-26D8B6E9FCED}"/>
              </a:ext>
            </a:extLst>
          </p:cNvPr>
          <p:cNvGrpSpPr/>
          <p:nvPr/>
        </p:nvGrpSpPr>
        <p:grpSpPr>
          <a:xfrm>
            <a:off x="5382208" y="2285533"/>
            <a:ext cx="2664296" cy="2611619"/>
            <a:chOff x="3563888" y="1878719"/>
            <a:chExt cx="2376264" cy="2340766"/>
          </a:xfrm>
        </p:grpSpPr>
        <p:sp>
          <p:nvSpPr>
            <p:cNvPr id="6" name="Google Shape;169;p9">
              <a:extLst>
                <a:ext uri="{FF2B5EF4-FFF2-40B4-BE49-F238E27FC236}">
                  <a16:creationId xmlns:a16="http://schemas.microsoft.com/office/drawing/2014/main" id="{E9DC97B2-DCC0-0374-7B3C-32AFCE699F16}"/>
                </a:ext>
              </a:extLst>
            </p:cNvPr>
            <p:cNvSpPr/>
            <p:nvPr/>
          </p:nvSpPr>
          <p:spPr>
            <a:xfrm>
              <a:off x="3563888" y="1878719"/>
              <a:ext cx="2376264" cy="2340766"/>
            </a:xfrm>
            <a:prstGeom prst="rect">
              <a:avLst/>
            </a:prstGeom>
            <a:solidFill>
              <a:schemeClr val="dk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" name="Google Shape;170;p9">
              <a:extLst>
                <a:ext uri="{FF2B5EF4-FFF2-40B4-BE49-F238E27FC236}">
                  <a16:creationId xmlns:a16="http://schemas.microsoft.com/office/drawing/2014/main" id="{78889FFA-C954-6F54-8A6D-94507FE29491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4466138" y="1915229"/>
              <a:ext cx="606788" cy="23042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Google Shape;144;p8">
            <a:extLst>
              <a:ext uri="{FF2B5EF4-FFF2-40B4-BE49-F238E27FC236}">
                <a16:creationId xmlns:a16="http://schemas.microsoft.com/office/drawing/2014/main" id="{73130282-25DA-D00E-A8EA-781BDC6CB68C}"/>
              </a:ext>
            </a:extLst>
          </p:cNvPr>
          <p:cNvSpPr/>
          <p:nvPr/>
        </p:nvSpPr>
        <p:spPr>
          <a:xfrm>
            <a:off x="3951528" y="3131867"/>
            <a:ext cx="1169407" cy="91895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"/>
          <p:cNvSpPr txBox="1">
            <a:spLocks noGrp="1"/>
          </p:cNvSpPr>
          <p:nvPr>
            <p:ph type="title"/>
          </p:nvPr>
        </p:nvSpPr>
        <p:spPr>
          <a:xfrm>
            <a:off x="323528" y="86411"/>
            <a:ext cx="3672408" cy="79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D4A48"/>
              </a:buClr>
              <a:buSzPct val="100000"/>
              <a:buFont typeface="Arial"/>
              <a:buNone/>
            </a:pPr>
            <a:r>
              <a:rPr lang="ko-KR" dirty="0">
                <a:latin typeface="Arial"/>
                <a:ea typeface="Arial"/>
                <a:cs typeface="Arial"/>
                <a:sym typeface="Arial"/>
              </a:rPr>
              <a:t>이미지 </a:t>
            </a:r>
            <a:r>
              <a:rPr lang="ko-KR" dirty="0" err="1">
                <a:latin typeface="Arial"/>
                <a:ea typeface="Arial"/>
                <a:cs typeface="Arial"/>
                <a:sym typeface="Arial"/>
              </a:rPr>
              <a:t>전처리</a:t>
            </a:r>
            <a:br>
              <a:rPr lang="ko-KR" dirty="0">
                <a:latin typeface="Arial"/>
                <a:ea typeface="Arial"/>
                <a:cs typeface="Arial"/>
                <a:sym typeface="Arial"/>
              </a:rPr>
            </a:br>
            <a:r>
              <a:rPr lang="ko-K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Augmentation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1"/>
          <p:cNvSpPr txBox="1">
            <a:spLocks noGrp="1"/>
          </p:cNvSpPr>
          <p:nvPr>
            <p:ph type="body" idx="4294967295"/>
          </p:nvPr>
        </p:nvSpPr>
        <p:spPr>
          <a:xfrm>
            <a:off x="317197" y="1240980"/>
            <a:ext cx="8575283" cy="4852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endParaRPr dirty="0"/>
          </a:p>
          <a:p>
            <a:pPr marL="342900" lvl="0" indent="-1841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endParaRPr dirty="0"/>
          </a:p>
        </p:txBody>
      </p:sp>
      <p:sp>
        <p:nvSpPr>
          <p:cNvPr id="189" name="Google Shape;189;p11"/>
          <p:cNvSpPr txBox="1">
            <a:spLocks noGrp="1"/>
          </p:cNvSpPr>
          <p:nvPr>
            <p:ph type="sldNum" idx="12"/>
          </p:nvPr>
        </p:nvSpPr>
        <p:spPr>
          <a:xfrm>
            <a:off x="4374468" y="6450720"/>
            <a:ext cx="395064" cy="270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  <p:sp>
        <p:nvSpPr>
          <p:cNvPr id="190" name="Google Shape;190;p11"/>
          <p:cNvSpPr txBox="1"/>
          <p:nvPr/>
        </p:nvSpPr>
        <p:spPr>
          <a:xfrm>
            <a:off x="4572000" y="188640"/>
            <a:ext cx="280831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chemeClr val="lt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3. 분석 과정</a:t>
            </a:r>
            <a:endParaRPr b="1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pic>
        <p:nvPicPr>
          <p:cNvPr id="193" name="Google Shape;19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81098" y="1605550"/>
            <a:ext cx="1707028" cy="1707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1" descr="검은색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36096" y="3924221"/>
            <a:ext cx="1707028" cy="1707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1" descr="텍스트, 검은색, 어두운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86838" y="1592024"/>
            <a:ext cx="1707028" cy="17070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oogle Shape;151;p8">
            <a:extLst>
              <a:ext uri="{FF2B5EF4-FFF2-40B4-BE49-F238E27FC236}">
                <a16:creationId xmlns:a16="http://schemas.microsoft.com/office/drawing/2014/main" id="{10C98C01-54A2-EC1A-9328-D1FAAF3EFF0F}"/>
              </a:ext>
            </a:extLst>
          </p:cNvPr>
          <p:cNvGrpSpPr/>
          <p:nvPr/>
        </p:nvGrpSpPr>
        <p:grpSpPr>
          <a:xfrm>
            <a:off x="407865" y="2821009"/>
            <a:ext cx="1692190" cy="1692749"/>
            <a:chOff x="3563888" y="1878719"/>
            <a:chExt cx="2376264" cy="2340766"/>
          </a:xfrm>
        </p:grpSpPr>
        <p:sp>
          <p:nvSpPr>
            <p:cNvPr id="6" name="Google Shape;152;p8">
              <a:extLst>
                <a:ext uri="{FF2B5EF4-FFF2-40B4-BE49-F238E27FC236}">
                  <a16:creationId xmlns:a16="http://schemas.microsoft.com/office/drawing/2014/main" id="{B3F15E8C-50CC-F845-321D-9E5A77EBF86A}"/>
                </a:ext>
              </a:extLst>
            </p:cNvPr>
            <p:cNvSpPr/>
            <p:nvPr/>
          </p:nvSpPr>
          <p:spPr>
            <a:xfrm>
              <a:off x="3563888" y="1878719"/>
              <a:ext cx="2376264" cy="2340766"/>
            </a:xfrm>
            <a:prstGeom prst="rect">
              <a:avLst/>
            </a:prstGeom>
            <a:solidFill>
              <a:schemeClr val="dk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Calibri"/>
                <a:sym typeface="Calibri"/>
              </a:endParaRPr>
            </a:p>
          </p:txBody>
        </p:sp>
        <p:pic>
          <p:nvPicPr>
            <p:cNvPr id="7" name="Google Shape;153;p8">
              <a:extLst>
                <a:ext uri="{FF2B5EF4-FFF2-40B4-BE49-F238E27FC236}">
                  <a16:creationId xmlns:a16="http://schemas.microsoft.com/office/drawing/2014/main" id="{ACDBADE3-171F-3B43-8489-49C5F8A46799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466138" y="1915229"/>
              <a:ext cx="606788" cy="23042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Google Shape;144;p8">
            <a:extLst>
              <a:ext uri="{FF2B5EF4-FFF2-40B4-BE49-F238E27FC236}">
                <a16:creationId xmlns:a16="http://schemas.microsoft.com/office/drawing/2014/main" id="{00F01FDD-33C7-05E0-70AB-39C642F2FA6E}"/>
              </a:ext>
            </a:extLst>
          </p:cNvPr>
          <p:cNvSpPr/>
          <p:nvPr/>
        </p:nvSpPr>
        <p:spPr>
          <a:xfrm>
            <a:off x="2499957" y="3299052"/>
            <a:ext cx="1169407" cy="91895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2"/>
          <p:cNvSpPr txBox="1">
            <a:spLocks noGrp="1"/>
          </p:cNvSpPr>
          <p:nvPr>
            <p:ph type="title"/>
          </p:nvPr>
        </p:nvSpPr>
        <p:spPr>
          <a:xfrm>
            <a:off x="323528" y="86411"/>
            <a:ext cx="3672408" cy="79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D4A48"/>
              </a:buClr>
              <a:buSzPct val="1000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이미지 분류 모델 적용</a:t>
            </a:r>
            <a:br>
              <a:rPr lang="ko-KR">
                <a:latin typeface="Arial"/>
                <a:ea typeface="Arial"/>
                <a:cs typeface="Arial"/>
                <a:sym typeface="Arial"/>
              </a:rPr>
            </a:br>
            <a:r>
              <a:rPr lang="ko-K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사용한 모델</a:t>
            </a:r>
            <a:endParaRPr/>
          </a:p>
        </p:txBody>
      </p:sp>
      <p:sp>
        <p:nvSpPr>
          <p:cNvPr id="201" name="Google Shape;201;p12"/>
          <p:cNvSpPr txBox="1">
            <a:spLocks noGrp="1"/>
          </p:cNvSpPr>
          <p:nvPr>
            <p:ph type="sldNum" idx="12"/>
          </p:nvPr>
        </p:nvSpPr>
        <p:spPr>
          <a:xfrm>
            <a:off x="4374468" y="6450720"/>
            <a:ext cx="395064" cy="270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  <p:sp>
        <p:nvSpPr>
          <p:cNvPr id="202" name="Google Shape;202;p12"/>
          <p:cNvSpPr txBox="1"/>
          <p:nvPr/>
        </p:nvSpPr>
        <p:spPr>
          <a:xfrm>
            <a:off x="4572000" y="188640"/>
            <a:ext cx="280831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chemeClr val="lt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3. 분석 과정</a:t>
            </a:r>
            <a:endParaRPr b="1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203" name="Google Shape;203;p12"/>
          <p:cNvSpPr txBox="1"/>
          <p:nvPr/>
        </p:nvSpPr>
        <p:spPr>
          <a:xfrm>
            <a:off x="1403648" y="3883161"/>
            <a:ext cx="6336704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EfficientNet</a:t>
            </a:r>
            <a:endParaRPr sz="8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2"/>
          <p:cNvSpPr txBox="1"/>
          <p:nvPr/>
        </p:nvSpPr>
        <p:spPr>
          <a:xfrm>
            <a:off x="2565022" y="2136923"/>
            <a:ext cx="401395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ResNet</a:t>
            </a:r>
            <a:endParaRPr sz="8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"/>
          <p:cNvSpPr txBox="1">
            <a:spLocks noGrp="1"/>
          </p:cNvSpPr>
          <p:nvPr>
            <p:ph type="title"/>
          </p:nvPr>
        </p:nvSpPr>
        <p:spPr>
          <a:xfrm>
            <a:off x="323528" y="86411"/>
            <a:ext cx="3672408" cy="79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D4A48"/>
              </a:buClr>
              <a:buSzPct val="1000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이미지 분류 모델 적용</a:t>
            </a:r>
            <a:br>
              <a:rPr lang="ko-KR">
                <a:latin typeface="Arial"/>
                <a:ea typeface="Arial"/>
                <a:cs typeface="Arial"/>
                <a:sym typeface="Arial"/>
              </a:rPr>
            </a:br>
            <a:r>
              <a:rPr lang="ko-K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비교군 생성 및 모델 적용</a:t>
            </a:r>
            <a:endParaRPr/>
          </a:p>
        </p:txBody>
      </p:sp>
      <p:sp>
        <p:nvSpPr>
          <p:cNvPr id="211" name="Google Shape;211;p13"/>
          <p:cNvSpPr txBox="1">
            <a:spLocks noGrp="1"/>
          </p:cNvSpPr>
          <p:nvPr>
            <p:ph type="sldNum" idx="12"/>
          </p:nvPr>
        </p:nvSpPr>
        <p:spPr>
          <a:xfrm>
            <a:off x="4374468" y="6450720"/>
            <a:ext cx="395064" cy="270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  <p:sp>
        <p:nvSpPr>
          <p:cNvPr id="212" name="Google Shape;212;p13"/>
          <p:cNvSpPr txBox="1"/>
          <p:nvPr/>
        </p:nvSpPr>
        <p:spPr>
          <a:xfrm>
            <a:off x="4572000" y="188640"/>
            <a:ext cx="280831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chemeClr val="lt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3. 분석 과정</a:t>
            </a:r>
            <a:endParaRPr b="1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graphicFrame>
        <p:nvGraphicFramePr>
          <p:cNvPr id="213" name="Google Shape;213;p13"/>
          <p:cNvGraphicFramePr/>
          <p:nvPr>
            <p:extLst>
              <p:ext uri="{D42A27DB-BD31-4B8C-83A1-F6EECF244321}">
                <p14:modId xmlns:p14="http://schemas.microsoft.com/office/powerpoint/2010/main" val="532278992"/>
              </p:ext>
            </p:extLst>
          </p:nvPr>
        </p:nvGraphicFramePr>
        <p:xfrm>
          <a:off x="413537" y="1904062"/>
          <a:ext cx="8316925" cy="3049920"/>
        </p:xfrm>
        <a:graphic>
          <a:graphicData uri="http://schemas.openxmlformats.org/drawingml/2006/table">
            <a:tbl>
              <a:tblPr firstRow="1" bandRow="1">
                <a:noFill/>
                <a:tableStyleId>{42160209-C07E-4454-8EC0-DD28D0303369}</a:tableStyleId>
              </a:tblPr>
              <a:tblGrid>
                <a:gridCol w="1404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2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0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8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비교군</a:t>
                      </a:r>
                      <a:endParaRPr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A</a:t>
                      </a:r>
                      <a:endParaRPr sz="18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B</a:t>
                      </a:r>
                      <a:endParaRPr sz="18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C</a:t>
                      </a:r>
                      <a:endParaRPr sz="18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D</a:t>
                      </a:r>
                      <a:endParaRPr sz="18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데이터 수</a:t>
                      </a:r>
                      <a:endParaRPr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sz="1800" b="0" u="none" strike="noStrike" cap="none" dirty="0" err="1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Test</a:t>
                      </a:r>
                      <a:r>
                        <a:rPr lang="ko-KR" sz="18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 데이터셋</a:t>
                      </a:r>
                      <a:endParaRPr lang="en-US" altLang="ko-KR" sz="18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(1,100</a:t>
                      </a:r>
                      <a:r>
                        <a:rPr lang="ko-KR" altLang="en-US" sz="18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장</a:t>
                      </a:r>
                      <a:r>
                        <a:rPr lang="ko-KR" sz="18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)만 사용</a:t>
                      </a:r>
                      <a:endParaRPr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전체 데이터셋 사용</a:t>
                      </a:r>
                      <a:r>
                        <a:rPr lang="en-US" altLang="ko-KR" sz="18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 (9,600</a:t>
                      </a:r>
                      <a:r>
                        <a:rPr lang="ko-KR" altLang="en-US" sz="18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장</a:t>
                      </a:r>
                      <a:r>
                        <a:rPr lang="en-US" altLang="ko-KR" sz="18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)</a:t>
                      </a:r>
                      <a:endParaRPr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증강 여부</a:t>
                      </a:r>
                      <a:endParaRPr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 dirty="0" err="1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O</a:t>
                      </a:r>
                      <a:endParaRPr sz="18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X</a:t>
                      </a:r>
                      <a:endParaRPr sz="1800" b="0" u="none" strike="noStrike" cap="none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X</a:t>
                      </a:r>
                      <a:endParaRPr sz="1800" b="0" u="none" strike="noStrike" cap="none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X</a:t>
                      </a:r>
                      <a:endParaRPr sz="1800" b="0" u="none" strike="noStrike" cap="none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사용한 모델</a:t>
                      </a:r>
                      <a:endParaRPr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ResNet50</a:t>
                      </a:r>
                      <a:endParaRPr sz="18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ResNet50</a:t>
                      </a:r>
                      <a:endParaRPr sz="1800" b="0" u="none" strike="noStrike" cap="none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ResNet101</a:t>
                      </a:r>
                      <a:endParaRPr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ResNet152</a:t>
                      </a:r>
                      <a:endParaRPr sz="1800" b="0" u="none" strike="noStrike" cap="none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EfficientNetV2S</a:t>
                      </a:r>
                      <a:endParaRPr sz="18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활성화 함수</a:t>
                      </a:r>
                      <a:endParaRPr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 dirty="0" err="1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relu</a:t>
                      </a:r>
                      <a:endParaRPr sz="18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relu</a:t>
                      </a:r>
                      <a:endParaRPr sz="1800" b="0" u="none" strike="noStrike" cap="none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mish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 dirty="0" err="1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relu</a:t>
                      </a:r>
                      <a:endParaRPr sz="18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mish</a:t>
                      </a:r>
                      <a:endParaRPr sz="18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 dirty="0" err="1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relu</a:t>
                      </a:r>
                      <a:endParaRPr sz="18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4"/>
          <p:cNvSpPr txBox="1">
            <a:spLocks noGrp="1"/>
          </p:cNvSpPr>
          <p:nvPr>
            <p:ph type="title"/>
          </p:nvPr>
        </p:nvSpPr>
        <p:spPr>
          <a:xfrm>
            <a:off x="323528" y="86411"/>
            <a:ext cx="3672408" cy="79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D4A48"/>
              </a:buClr>
              <a:buSzPts val="2500"/>
              <a:buFont typeface="Arial"/>
              <a:buNone/>
            </a:pPr>
            <a:r>
              <a:rPr lang="ko-KR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결과 분석</a:t>
            </a:r>
            <a:br>
              <a:rPr lang="en-US" altLang="ko-KR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</a:br>
            <a:r>
              <a:rPr lang="ko-KR" altLang="en-US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결과 요약</a:t>
            </a:r>
            <a:endParaRPr dirty="0">
              <a:solidFill>
                <a:schemeClr val="tx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219" name="Google Shape;219;p14"/>
          <p:cNvSpPr txBox="1">
            <a:spLocks noGrp="1"/>
          </p:cNvSpPr>
          <p:nvPr>
            <p:ph type="sldNum" idx="12"/>
          </p:nvPr>
        </p:nvSpPr>
        <p:spPr>
          <a:xfrm>
            <a:off x="4374468" y="6450720"/>
            <a:ext cx="395064" cy="270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  <p:sp>
        <p:nvSpPr>
          <p:cNvPr id="220" name="Google Shape;220;p14"/>
          <p:cNvSpPr txBox="1"/>
          <p:nvPr/>
        </p:nvSpPr>
        <p:spPr>
          <a:xfrm>
            <a:off x="4572000" y="188640"/>
            <a:ext cx="316835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lt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4. 결과 및 개선사항</a:t>
            </a:r>
            <a:endParaRPr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graphicFrame>
        <p:nvGraphicFramePr>
          <p:cNvPr id="221" name="Google Shape;221;p14"/>
          <p:cNvGraphicFramePr/>
          <p:nvPr>
            <p:extLst>
              <p:ext uri="{D42A27DB-BD31-4B8C-83A1-F6EECF244321}">
                <p14:modId xmlns:p14="http://schemas.microsoft.com/office/powerpoint/2010/main" val="678344183"/>
              </p:ext>
            </p:extLst>
          </p:nvPr>
        </p:nvGraphicFramePr>
        <p:xfrm>
          <a:off x="269232" y="1554323"/>
          <a:ext cx="8605535" cy="3749354"/>
        </p:xfrm>
        <a:graphic>
          <a:graphicData uri="http://schemas.openxmlformats.org/drawingml/2006/table">
            <a:tbl>
              <a:tblPr firstRow="1" bandRow="1">
                <a:noFill/>
                <a:tableStyleId>{42160209-C07E-4454-8EC0-DD28D0303369}</a:tableStyleId>
              </a:tblPr>
              <a:tblGrid>
                <a:gridCol w="632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6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57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6378">
                  <a:extLst>
                    <a:ext uri="{9D8B030D-6E8A-4147-A177-3AD203B41FA5}">
                      <a16:colId xmlns:a16="http://schemas.microsoft.com/office/drawing/2014/main" val="1958409776"/>
                    </a:ext>
                  </a:extLst>
                </a:gridCol>
                <a:gridCol w="1979697">
                  <a:extLst>
                    <a:ext uri="{9D8B030D-6E8A-4147-A177-3AD203B41FA5}">
                      <a16:colId xmlns:a16="http://schemas.microsoft.com/office/drawing/2014/main" val="1052630844"/>
                    </a:ext>
                  </a:extLst>
                </a:gridCol>
              </a:tblGrid>
              <a:tr h="56482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비교군</a:t>
                      </a:r>
                      <a:endParaRPr sz="18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A</a:t>
                      </a:r>
                      <a:endParaRPr sz="18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B</a:t>
                      </a:r>
                      <a:endParaRPr sz="18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C</a:t>
                      </a:r>
                      <a:endParaRPr sz="18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D</a:t>
                      </a:r>
                      <a:endParaRPr sz="18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482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데이터</a:t>
                      </a:r>
                      <a:r>
                        <a:rPr lang="ko-KR" altLang="en-US" sz="20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 수</a:t>
                      </a:r>
                      <a:endParaRPr lang="ko-KR" altLang="en-US" sz="2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3,300</a:t>
                      </a:r>
                      <a:r>
                        <a:rPr lang="ko-KR" altLang="en-US" sz="18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장</a:t>
                      </a:r>
                      <a:endParaRPr lang="ko-KR" altLang="en-US" sz="18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9,600</a:t>
                      </a:r>
                      <a:r>
                        <a:rPr lang="ko-KR" altLang="en-US" sz="18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장</a:t>
                      </a:r>
                      <a:endParaRPr sz="18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05134602"/>
                  </a:ext>
                </a:extLst>
              </a:tr>
              <a:tr h="56482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사용한 모델</a:t>
                      </a:r>
                      <a:endParaRPr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8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ResNet50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8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ResNet50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ResNet101</a:t>
                      </a:r>
                      <a:endParaRPr lang="en-US" altLang="ko-KR" sz="18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ResNet152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0" u="none" strike="noStrike" cap="none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EfficientNetV2S</a:t>
                      </a:r>
                      <a:endParaRPr lang="en-US" altLang="ko-KR" sz="18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2403440"/>
                  </a:ext>
                </a:extLst>
              </a:tr>
              <a:tr h="56482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Pretrained </a:t>
                      </a:r>
                      <a:r>
                        <a:rPr lang="ko-KR" sz="18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모델 그대로 사용</a:t>
                      </a:r>
                      <a:r>
                        <a:rPr lang="en-US" altLang="ko-KR" sz="18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*</a:t>
                      </a:r>
                      <a:endParaRPr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37.32</a:t>
                      </a:r>
                      <a:endParaRPr sz="18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38.01</a:t>
                      </a:r>
                      <a:endParaRPr sz="18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38.45 (101)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38.23 (152)</a:t>
                      </a:r>
                      <a:endParaRPr sz="18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39.56</a:t>
                      </a:r>
                      <a:endParaRPr sz="18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43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전이학습</a:t>
                      </a:r>
                      <a:endParaRPr sz="18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전부 재 학습</a:t>
                      </a:r>
                      <a:endParaRPr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38.79</a:t>
                      </a:r>
                      <a:endParaRPr sz="18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44.44</a:t>
                      </a:r>
                      <a:endParaRPr sz="18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54.65 (101)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53.15 (152)</a:t>
                      </a:r>
                      <a:endParaRPr sz="18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59.54</a:t>
                      </a:r>
                      <a:endParaRPr sz="18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7408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미세조정</a:t>
                      </a:r>
                      <a:endParaRPr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45.79</a:t>
                      </a:r>
                      <a:endParaRPr sz="18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50.01</a:t>
                      </a:r>
                      <a:endParaRPr sz="18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59.72 (101)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58.40 (152)</a:t>
                      </a:r>
                      <a:endParaRPr sz="18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62.66</a:t>
                      </a:r>
                      <a:endParaRPr sz="18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EF921E2-4967-C85B-A643-22C902C2F361}"/>
              </a:ext>
            </a:extLst>
          </p:cNvPr>
          <p:cNvSpPr txBox="1"/>
          <p:nvPr/>
        </p:nvSpPr>
        <p:spPr>
          <a:xfrm>
            <a:off x="412043" y="5605349"/>
            <a:ext cx="8319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*Pretrained Model</a:t>
            </a:r>
            <a:r>
              <a:rPr lang="ko-KR" altLang="en-US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그대로 사용의 점수는 모델 검증</a:t>
            </a: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(evaluate)</a:t>
            </a:r>
            <a:r>
              <a:rPr lang="ko-KR" altLang="en-US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만을 거친 점수임</a:t>
            </a:r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4"/>
          <p:cNvSpPr txBox="1">
            <a:spLocks noGrp="1"/>
          </p:cNvSpPr>
          <p:nvPr>
            <p:ph type="title"/>
          </p:nvPr>
        </p:nvSpPr>
        <p:spPr>
          <a:xfrm>
            <a:off x="323528" y="86411"/>
            <a:ext cx="3672408" cy="79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D4A48"/>
              </a:buClr>
              <a:buSzPts val="2500"/>
              <a:buFont typeface="Arial"/>
              <a:buNone/>
            </a:pPr>
            <a:r>
              <a:rPr lang="ko-KR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결과 분석</a:t>
            </a:r>
            <a:br>
              <a:rPr lang="en-US" altLang="ko-KR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</a:br>
            <a:r>
              <a:rPr lang="ko-KR" altLang="en-US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요약결과 시각화</a:t>
            </a:r>
            <a:endParaRPr dirty="0">
              <a:solidFill>
                <a:schemeClr val="tx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219" name="Google Shape;219;p14"/>
          <p:cNvSpPr txBox="1">
            <a:spLocks noGrp="1"/>
          </p:cNvSpPr>
          <p:nvPr>
            <p:ph type="sldNum" idx="12"/>
          </p:nvPr>
        </p:nvSpPr>
        <p:spPr>
          <a:xfrm>
            <a:off x="4374468" y="6450720"/>
            <a:ext cx="395064" cy="270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  <p:sp>
        <p:nvSpPr>
          <p:cNvPr id="220" name="Google Shape;220;p14"/>
          <p:cNvSpPr txBox="1"/>
          <p:nvPr/>
        </p:nvSpPr>
        <p:spPr>
          <a:xfrm>
            <a:off x="4572000" y="188640"/>
            <a:ext cx="316835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lt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4. 결과 및 개선사항</a:t>
            </a:r>
            <a:endParaRPr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B75DC214-74FF-992B-A44B-800E4E65DE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5782105"/>
              </p:ext>
            </p:extLst>
          </p:nvPr>
        </p:nvGraphicFramePr>
        <p:xfrm>
          <a:off x="49427" y="1124465"/>
          <a:ext cx="8983362" cy="5189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67697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"/>
          <p:cNvSpPr txBox="1"/>
          <p:nvPr/>
        </p:nvSpPr>
        <p:spPr>
          <a:xfrm>
            <a:off x="1979712" y="823176"/>
            <a:ext cx="122413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i="0" u="none" strike="noStrike" cap="none">
                <a:solidFill>
                  <a:srgbClr val="E7EEF4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목차</a:t>
            </a:r>
            <a:endParaRPr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grpSp>
        <p:nvGrpSpPr>
          <p:cNvPr id="63" name="Google Shape;63;p2"/>
          <p:cNvGrpSpPr/>
          <p:nvPr/>
        </p:nvGrpSpPr>
        <p:grpSpPr>
          <a:xfrm>
            <a:off x="740165" y="1738048"/>
            <a:ext cx="3079056" cy="584775"/>
            <a:chOff x="1634852" y="810458"/>
            <a:chExt cx="3079056" cy="513086"/>
          </a:xfrm>
        </p:grpSpPr>
        <p:sp>
          <p:nvSpPr>
            <p:cNvPr id="64" name="Google Shape;64;p2"/>
            <p:cNvSpPr txBox="1"/>
            <p:nvPr/>
          </p:nvSpPr>
          <p:spPr>
            <a:xfrm>
              <a:off x="2121496" y="904974"/>
              <a:ext cx="2592412" cy="324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i="0" u="none" strike="noStrike" cap="none" dirty="0">
                  <a:solidFill>
                    <a:srgbClr val="2A2D3C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  <a:sym typeface="Arial"/>
                </a:rPr>
                <a:t>배경 및 주제</a:t>
              </a:r>
              <a:endParaRPr sz="1800" b="1" i="0" u="none" strike="noStrike" cap="none" dirty="0">
                <a:solidFill>
                  <a:srgbClr val="2A2D3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endParaRPr>
            </a:p>
          </p:txBody>
        </p:sp>
        <p:sp>
          <p:nvSpPr>
            <p:cNvPr id="66" name="Google Shape;66;p2"/>
            <p:cNvSpPr txBox="1"/>
            <p:nvPr/>
          </p:nvSpPr>
          <p:spPr>
            <a:xfrm>
              <a:off x="1634852" y="810458"/>
              <a:ext cx="434734" cy="5130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200" b="1" i="0" u="none" strike="noStrike" cap="none">
                  <a:solidFill>
                    <a:srgbClr val="AD4A48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  <a:sym typeface="Arial"/>
                </a:rPr>
                <a:t>1</a:t>
              </a:r>
              <a:endParaRPr sz="3200" b="1">
                <a:solidFill>
                  <a:srgbClr val="AD4A48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endParaRPr>
            </a:p>
          </p:txBody>
        </p:sp>
      </p:grpSp>
      <p:grpSp>
        <p:nvGrpSpPr>
          <p:cNvPr id="67" name="Google Shape;67;p2"/>
          <p:cNvGrpSpPr/>
          <p:nvPr/>
        </p:nvGrpSpPr>
        <p:grpSpPr>
          <a:xfrm>
            <a:off x="754300" y="2439446"/>
            <a:ext cx="2564142" cy="584775"/>
            <a:chOff x="1711793" y="1822701"/>
            <a:chExt cx="2968058" cy="306167"/>
          </a:xfrm>
        </p:grpSpPr>
        <p:sp>
          <p:nvSpPr>
            <p:cNvPr id="68" name="Google Shape;68;p2"/>
            <p:cNvSpPr txBox="1"/>
            <p:nvPr/>
          </p:nvSpPr>
          <p:spPr>
            <a:xfrm>
              <a:off x="2275096" y="1884387"/>
              <a:ext cx="2404755" cy="193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2A2D3C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  <a:sym typeface="Arial"/>
                </a:rPr>
                <a:t>데이터 설명</a:t>
              </a:r>
              <a:endParaRPr sz="1800" b="1" dirty="0">
                <a:solidFill>
                  <a:srgbClr val="2A2D3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endParaRPr>
            </a:p>
          </p:txBody>
        </p:sp>
        <p:sp>
          <p:nvSpPr>
            <p:cNvPr id="70" name="Google Shape;70;p2"/>
            <p:cNvSpPr txBox="1"/>
            <p:nvPr/>
          </p:nvSpPr>
          <p:spPr>
            <a:xfrm>
              <a:off x="1711793" y="1822701"/>
              <a:ext cx="508783" cy="3061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200" b="1">
                  <a:solidFill>
                    <a:srgbClr val="2A2D3C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  <a:sym typeface="Arial"/>
                </a:rPr>
                <a:t>2</a:t>
              </a:r>
              <a:endParaRPr sz="3200" b="1">
                <a:solidFill>
                  <a:srgbClr val="2A2D3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endParaRPr>
            </a:p>
          </p:txBody>
        </p:sp>
      </p:grpSp>
      <p:grpSp>
        <p:nvGrpSpPr>
          <p:cNvPr id="71" name="Google Shape;71;p2"/>
          <p:cNvGrpSpPr/>
          <p:nvPr/>
        </p:nvGrpSpPr>
        <p:grpSpPr>
          <a:xfrm>
            <a:off x="754300" y="3164796"/>
            <a:ext cx="2703107" cy="584776"/>
            <a:chOff x="1203080" y="2378659"/>
            <a:chExt cx="1756723" cy="444465"/>
          </a:xfrm>
        </p:grpSpPr>
        <p:sp>
          <p:nvSpPr>
            <p:cNvPr id="72" name="Google Shape;72;p2"/>
            <p:cNvSpPr txBox="1"/>
            <p:nvPr/>
          </p:nvSpPr>
          <p:spPr>
            <a:xfrm>
              <a:off x="1519345" y="2460534"/>
              <a:ext cx="1440458" cy="2807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2A2D3C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  <a:sym typeface="Arial"/>
                </a:rPr>
                <a:t>분석 과정</a:t>
              </a:r>
              <a:endParaRPr sz="1800" b="1" dirty="0">
                <a:solidFill>
                  <a:srgbClr val="2A2D3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endParaRPr>
            </a:p>
          </p:txBody>
        </p:sp>
        <p:sp>
          <p:nvSpPr>
            <p:cNvPr id="74" name="Google Shape;74;p2"/>
            <p:cNvSpPr txBox="1"/>
            <p:nvPr/>
          </p:nvSpPr>
          <p:spPr>
            <a:xfrm>
              <a:off x="1203080" y="2378659"/>
              <a:ext cx="287518" cy="4444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200" b="1">
                  <a:solidFill>
                    <a:srgbClr val="AD4A48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  <a:sym typeface="Arial"/>
                </a:rPr>
                <a:t>3</a:t>
              </a:r>
              <a:endParaRPr sz="3200" b="1">
                <a:solidFill>
                  <a:srgbClr val="AD4A48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endParaRPr>
            </a:p>
          </p:txBody>
        </p:sp>
      </p:grpSp>
      <p:grpSp>
        <p:nvGrpSpPr>
          <p:cNvPr id="75" name="Google Shape;75;p2"/>
          <p:cNvGrpSpPr/>
          <p:nvPr/>
        </p:nvGrpSpPr>
        <p:grpSpPr>
          <a:xfrm>
            <a:off x="754300" y="3928288"/>
            <a:ext cx="3398599" cy="584775"/>
            <a:chOff x="1400140" y="3127650"/>
            <a:chExt cx="3398599" cy="547681"/>
          </a:xfrm>
        </p:grpSpPr>
        <p:sp>
          <p:nvSpPr>
            <p:cNvPr id="76" name="Google Shape;76;p2"/>
            <p:cNvSpPr txBox="1"/>
            <p:nvPr/>
          </p:nvSpPr>
          <p:spPr>
            <a:xfrm>
              <a:off x="1845989" y="3228538"/>
              <a:ext cx="2952750" cy="3459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2A2D3C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  <a:sym typeface="Arial"/>
                </a:rPr>
                <a:t>결과 및 개선사항</a:t>
              </a:r>
              <a:endParaRPr sz="1800" b="1" dirty="0">
                <a:solidFill>
                  <a:srgbClr val="2A2D3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endParaRPr>
            </a:p>
          </p:txBody>
        </p:sp>
        <p:sp>
          <p:nvSpPr>
            <p:cNvPr id="78" name="Google Shape;78;p2"/>
            <p:cNvSpPr txBox="1"/>
            <p:nvPr/>
          </p:nvSpPr>
          <p:spPr>
            <a:xfrm>
              <a:off x="1400140" y="3127650"/>
              <a:ext cx="412234" cy="5476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200" b="1" dirty="0">
                  <a:solidFill>
                    <a:srgbClr val="2A2D3C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  <a:sym typeface="Arial"/>
                </a:rPr>
                <a:t>4</a:t>
              </a:r>
              <a:endParaRPr sz="3200" b="1" dirty="0">
                <a:solidFill>
                  <a:srgbClr val="2A2D3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endParaRPr>
            </a:p>
          </p:txBody>
        </p:sp>
      </p:grpSp>
      <p:sp>
        <p:nvSpPr>
          <p:cNvPr id="82" name="Google Shape;82;p2"/>
          <p:cNvSpPr txBox="1"/>
          <p:nvPr/>
        </p:nvSpPr>
        <p:spPr>
          <a:xfrm>
            <a:off x="740165" y="4663721"/>
            <a:ext cx="43954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AD4A48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5</a:t>
            </a:r>
            <a:endParaRPr sz="3200" b="1" dirty="0">
              <a:solidFill>
                <a:srgbClr val="AD4A48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sym typeface="Arial"/>
            </a:endParaRPr>
          </a:p>
        </p:txBody>
      </p:sp>
      <p:sp>
        <p:nvSpPr>
          <p:cNvPr id="83" name="Google Shape;83;p2"/>
          <p:cNvSpPr txBox="1">
            <a:spLocks noGrp="1"/>
          </p:cNvSpPr>
          <p:nvPr>
            <p:ph type="sldNum" idx="12"/>
          </p:nvPr>
        </p:nvSpPr>
        <p:spPr>
          <a:xfrm>
            <a:off x="4355976" y="6429395"/>
            <a:ext cx="432048" cy="29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10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2</a:t>
            </a:fld>
            <a:endParaRPr sz="1100">
              <a:latin typeface="나눔고딕OTF ExtraBold" panose="020D0904000000000000" pitchFamily="34" charset="-127"/>
              <a:ea typeface="나눔고딕OTF ExtraBold" panose="020D0904000000000000" pitchFamily="34" charset="-127"/>
              <a:cs typeface="Arial"/>
              <a:sym typeface="Arial"/>
            </a:endParaRPr>
          </a:p>
        </p:txBody>
      </p:sp>
      <p:sp>
        <p:nvSpPr>
          <p:cNvPr id="2" name="Google Shape;80;p2">
            <a:extLst>
              <a:ext uri="{FF2B5EF4-FFF2-40B4-BE49-F238E27FC236}">
                <a16:creationId xmlns:a16="http://schemas.microsoft.com/office/drawing/2014/main" id="{0CFC75CD-11A3-5129-EB65-403BDD82A4DF}"/>
              </a:ext>
            </a:extLst>
          </p:cNvPr>
          <p:cNvSpPr txBox="1"/>
          <p:nvPr/>
        </p:nvSpPr>
        <p:spPr>
          <a:xfrm>
            <a:off x="1193844" y="4771441"/>
            <a:ext cx="2899430" cy="369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2A2D3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출처 및 Q&amp;A</a:t>
            </a:r>
            <a:endParaRPr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"/>
          <p:cNvSpPr txBox="1">
            <a:spLocks noGrp="1"/>
          </p:cNvSpPr>
          <p:nvPr>
            <p:ph type="title"/>
          </p:nvPr>
        </p:nvSpPr>
        <p:spPr>
          <a:xfrm>
            <a:off x="413538" y="86411"/>
            <a:ext cx="3616596" cy="79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D4A48"/>
              </a:buClr>
              <a:buSzPct val="100000"/>
              <a:buFont typeface="Arial"/>
              <a:buNone/>
            </a:pPr>
            <a:r>
              <a:rPr lang="ko-KR" altLang="en-US" sz="2400" dirty="0" err="1">
                <a:latin typeface="Arial"/>
                <a:ea typeface="Arial"/>
                <a:cs typeface="Arial"/>
                <a:sym typeface="Arial"/>
              </a:rPr>
              <a:t>모델별</a:t>
            </a:r>
            <a:r>
              <a:rPr lang="ko-KR" altLang="en-US" sz="2400" dirty="0">
                <a:latin typeface="Arial"/>
                <a:ea typeface="Arial"/>
                <a:cs typeface="Arial"/>
                <a:sym typeface="Arial"/>
              </a:rPr>
              <a:t> 결과 분석</a:t>
            </a:r>
            <a:br>
              <a:rPr lang="en-US" altLang="ko-KR" sz="2400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ko-KR" sz="24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  <a:sym typeface="Arial"/>
              </a:rPr>
              <a:t>ResNet50(</a:t>
            </a:r>
            <a:r>
              <a:rPr lang="ko-KR" altLang="en-US" sz="24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  <a:sym typeface="Arial"/>
              </a:rPr>
              <a:t>시험데이터</a:t>
            </a:r>
            <a:r>
              <a:rPr lang="en-US" altLang="ko-KR" sz="24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  <a:sym typeface="Arial"/>
              </a:rPr>
              <a:t>)</a:t>
            </a:r>
            <a:endParaRPr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1" name="Google Shape;211;p13"/>
          <p:cNvSpPr txBox="1">
            <a:spLocks noGrp="1"/>
          </p:cNvSpPr>
          <p:nvPr>
            <p:ph type="sldNum" idx="12"/>
          </p:nvPr>
        </p:nvSpPr>
        <p:spPr>
          <a:xfrm>
            <a:off x="4374468" y="6450720"/>
            <a:ext cx="395064" cy="270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  <p:graphicFrame>
        <p:nvGraphicFramePr>
          <p:cNvPr id="213" name="Google Shape;213;p13"/>
          <p:cNvGraphicFramePr/>
          <p:nvPr>
            <p:extLst>
              <p:ext uri="{D42A27DB-BD31-4B8C-83A1-F6EECF244321}">
                <p14:modId xmlns:p14="http://schemas.microsoft.com/office/powerpoint/2010/main" val="3064200919"/>
              </p:ext>
            </p:extLst>
          </p:nvPr>
        </p:nvGraphicFramePr>
        <p:xfrm>
          <a:off x="413537" y="1904062"/>
          <a:ext cx="2713485" cy="3968080"/>
        </p:xfrm>
        <a:graphic>
          <a:graphicData uri="http://schemas.openxmlformats.org/drawingml/2006/table">
            <a:tbl>
              <a:tblPr firstRow="1" bandRow="1">
                <a:noFill/>
                <a:tableStyleId>{42160209-C07E-4454-8EC0-DD28D0303369}</a:tableStyleId>
              </a:tblPr>
              <a:tblGrid>
                <a:gridCol w="1223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0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학습방법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전부 </a:t>
                      </a:r>
                      <a:r>
                        <a:rPr lang="ko-KR" altLang="en-US" sz="1600" b="0" u="none" strike="noStrike" cap="none" dirty="0" err="1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재학습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Dense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256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활성화 함수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 dirty="0" err="1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relu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3653470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Dropout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0.5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6458198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Learning Rate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0.0001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0705309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총 </a:t>
                      </a:r>
                      <a:r>
                        <a:rPr 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Epoch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10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2984117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Batch size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125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5483587"/>
                  </a:ext>
                </a:extLst>
              </a:tr>
            </a:tbl>
          </a:graphicData>
        </a:graphic>
      </p:graphicFrame>
      <p:sp>
        <p:nvSpPr>
          <p:cNvPr id="2" name="Google Shape;220;p14">
            <a:extLst>
              <a:ext uri="{FF2B5EF4-FFF2-40B4-BE49-F238E27FC236}">
                <a16:creationId xmlns:a16="http://schemas.microsoft.com/office/drawing/2014/main" id="{2FC50E0E-FFBF-F81C-7E3D-131BB73F155F}"/>
              </a:ext>
            </a:extLst>
          </p:cNvPr>
          <p:cNvSpPr txBox="1"/>
          <p:nvPr/>
        </p:nvSpPr>
        <p:spPr>
          <a:xfrm>
            <a:off x="4572000" y="188640"/>
            <a:ext cx="316835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lt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4. 결과 및 개선사항</a:t>
            </a:r>
            <a:endParaRPr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0F249359-086E-5C6F-04AD-D4996AA051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9831229"/>
              </p:ext>
            </p:extLst>
          </p:nvPr>
        </p:nvGraphicFramePr>
        <p:xfrm>
          <a:off x="3325487" y="1325714"/>
          <a:ext cx="5661378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930D5C4B-8A50-2782-B46E-A491759A57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4667708"/>
              </p:ext>
            </p:extLst>
          </p:nvPr>
        </p:nvGraphicFramePr>
        <p:xfrm>
          <a:off x="3482622" y="4068914"/>
          <a:ext cx="5661378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713060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"/>
          <p:cNvSpPr txBox="1">
            <a:spLocks noGrp="1"/>
          </p:cNvSpPr>
          <p:nvPr>
            <p:ph type="title"/>
          </p:nvPr>
        </p:nvSpPr>
        <p:spPr>
          <a:xfrm>
            <a:off x="413538" y="86411"/>
            <a:ext cx="3616596" cy="79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D4A48"/>
              </a:buClr>
              <a:buSzPct val="100000"/>
              <a:buFont typeface="Arial"/>
              <a:buNone/>
            </a:pPr>
            <a:r>
              <a:rPr lang="ko-KR" altLang="en-US" sz="2400" dirty="0" err="1">
                <a:latin typeface="Arial"/>
                <a:ea typeface="Arial"/>
                <a:cs typeface="Arial"/>
                <a:sym typeface="Arial"/>
              </a:rPr>
              <a:t>모델별</a:t>
            </a:r>
            <a:r>
              <a:rPr lang="ko-KR" altLang="en-US" sz="2400" dirty="0">
                <a:latin typeface="Arial"/>
                <a:ea typeface="Arial"/>
                <a:cs typeface="Arial"/>
                <a:sym typeface="Arial"/>
              </a:rPr>
              <a:t> 결과 분석</a:t>
            </a:r>
            <a:br>
              <a:rPr lang="en-US" altLang="ko-KR" sz="2400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ko-KR" sz="24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  <a:sym typeface="Arial"/>
              </a:rPr>
              <a:t>ResNet50(</a:t>
            </a:r>
            <a:r>
              <a:rPr lang="ko-KR" altLang="en-US" sz="24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  <a:sym typeface="Arial"/>
              </a:rPr>
              <a:t>시험데이터</a:t>
            </a:r>
            <a:r>
              <a:rPr lang="en-US" altLang="ko-KR" sz="24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  <a:sym typeface="Arial"/>
              </a:rPr>
              <a:t>)</a:t>
            </a:r>
            <a:endParaRPr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1" name="Google Shape;211;p13"/>
          <p:cNvSpPr txBox="1">
            <a:spLocks noGrp="1"/>
          </p:cNvSpPr>
          <p:nvPr>
            <p:ph type="sldNum" idx="12"/>
          </p:nvPr>
        </p:nvSpPr>
        <p:spPr>
          <a:xfrm>
            <a:off x="4374468" y="6450720"/>
            <a:ext cx="395064" cy="270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  <p:sp>
        <p:nvSpPr>
          <p:cNvPr id="2" name="Google Shape;220;p14">
            <a:extLst>
              <a:ext uri="{FF2B5EF4-FFF2-40B4-BE49-F238E27FC236}">
                <a16:creationId xmlns:a16="http://schemas.microsoft.com/office/drawing/2014/main" id="{2FC50E0E-FFBF-F81C-7E3D-131BB73F155F}"/>
              </a:ext>
            </a:extLst>
          </p:cNvPr>
          <p:cNvSpPr txBox="1"/>
          <p:nvPr/>
        </p:nvSpPr>
        <p:spPr>
          <a:xfrm>
            <a:off x="4572000" y="188640"/>
            <a:ext cx="316835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lt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4. 결과 및 개선사항</a:t>
            </a:r>
            <a:endParaRPr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graphicFrame>
        <p:nvGraphicFramePr>
          <p:cNvPr id="3" name="Google Shape;213;p13">
            <a:extLst>
              <a:ext uri="{FF2B5EF4-FFF2-40B4-BE49-F238E27FC236}">
                <a16:creationId xmlns:a16="http://schemas.microsoft.com/office/drawing/2014/main" id="{074E4CD6-017B-95CA-98DB-771A019EA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1869431"/>
              </p:ext>
            </p:extLst>
          </p:nvPr>
        </p:nvGraphicFramePr>
        <p:xfrm>
          <a:off x="413537" y="1904062"/>
          <a:ext cx="2713485" cy="3968080"/>
        </p:xfrm>
        <a:graphic>
          <a:graphicData uri="http://schemas.openxmlformats.org/drawingml/2006/table">
            <a:tbl>
              <a:tblPr firstRow="1" bandRow="1">
                <a:noFill/>
                <a:tableStyleId>{42160209-C07E-4454-8EC0-DD28D0303369}</a:tableStyleId>
              </a:tblPr>
              <a:tblGrid>
                <a:gridCol w="1223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0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학습방법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미세조정 학습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Dense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256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활성화 함수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 dirty="0" err="1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relu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3653470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Dropout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0.5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6458198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Learning Rate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0.0001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0705309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총</a:t>
                      </a:r>
                      <a:r>
                        <a:rPr 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 Epoch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10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2984117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Batch size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32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5483587"/>
                  </a:ext>
                </a:extLst>
              </a:tr>
            </a:tbl>
          </a:graphicData>
        </a:graphic>
      </p:graphicFrame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73B7640E-A647-E661-23FD-4EB4469F91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0175511"/>
              </p:ext>
            </p:extLst>
          </p:nvPr>
        </p:nvGraphicFramePr>
        <p:xfrm>
          <a:off x="4284134" y="122099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A51B21A3-CEFF-B6C9-C6B6-44E85A3775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511477"/>
              </p:ext>
            </p:extLst>
          </p:nvPr>
        </p:nvGraphicFramePr>
        <p:xfrm>
          <a:off x="4030134" y="3978275"/>
          <a:ext cx="5294489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6848432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"/>
          <p:cNvSpPr txBox="1">
            <a:spLocks noGrp="1"/>
          </p:cNvSpPr>
          <p:nvPr>
            <p:ph type="title"/>
          </p:nvPr>
        </p:nvSpPr>
        <p:spPr>
          <a:xfrm>
            <a:off x="323528" y="86411"/>
            <a:ext cx="3672408" cy="79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D4A48"/>
              </a:buClr>
              <a:buSzPct val="100000"/>
              <a:buFont typeface="Arial"/>
              <a:buNone/>
            </a:pPr>
            <a:r>
              <a:rPr lang="ko-KR" altLang="en-US" dirty="0" err="1">
                <a:latin typeface="Arial"/>
                <a:ea typeface="Arial"/>
                <a:cs typeface="Arial"/>
                <a:sym typeface="Arial"/>
              </a:rPr>
              <a:t>모델별</a:t>
            </a: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 결과 분석</a:t>
            </a:r>
            <a:br>
              <a:rPr lang="ko-KR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ko-K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ResNet50</a:t>
            </a:r>
            <a:endParaRPr dirty="0"/>
          </a:p>
        </p:txBody>
      </p:sp>
      <p:sp>
        <p:nvSpPr>
          <p:cNvPr id="211" name="Google Shape;211;p13"/>
          <p:cNvSpPr txBox="1">
            <a:spLocks noGrp="1"/>
          </p:cNvSpPr>
          <p:nvPr>
            <p:ph type="sldNum" idx="12"/>
          </p:nvPr>
        </p:nvSpPr>
        <p:spPr>
          <a:xfrm>
            <a:off x="4374468" y="6450720"/>
            <a:ext cx="395064" cy="270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  <p:sp>
        <p:nvSpPr>
          <p:cNvPr id="2" name="Google Shape;220;p14">
            <a:extLst>
              <a:ext uri="{FF2B5EF4-FFF2-40B4-BE49-F238E27FC236}">
                <a16:creationId xmlns:a16="http://schemas.microsoft.com/office/drawing/2014/main" id="{0236AAAF-5722-40D4-BA87-724EFD0BB752}"/>
              </a:ext>
            </a:extLst>
          </p:cNvPr>
          <p:cNvSpPr txBox="1"/>
          <p:nvPr/>
        </p:nvSpPr>
        <p:spPr>
          <a:xfrm>
            <a:off x="4572000" y="188640"/>
            <a:ext cx="316835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lt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4. 결과 및 개선사항</a:t>
            </a:r>
            <a:endParaRPr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graphicFrame>
        <p:nvGraphicFramePr>
          <p:cNvPr id="3" name="Google Shape;213;p13">
            <a:extLst>
              <a:ext uri="{FF2B5EF4-FFF2-40B4-BE49-F238E27FC236}">
                <a16:creationId xmlns:a16="http://schemas.microsoft.com/office/drawing/2014/main" id="{343635E4-98A6-F1FA-1636-42D71E995A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3005107"/>
              </p:ext>
            </p:extLst>
          </p:nvPr>
        </p:nvGraphicFramePr>
        <p:xfrm>
          <a:off x="413537" y="1904062"/>
          <a:ext cx="2713485" cy="3968080"/>
        </p:xfrm>
        <a:graphic>
          <a:graphicData uri="http://schemas.openxmlformats.org/drawingml/2006/table">
            <a:tbl>
              <a:tblPr firstRow="1" bandRow="1">
                <a:noFill/>
                <a:tableStyleId>{42160209-C07E-4454-8EC0-DD28D0303369}</a:tableStyleId>
              </a:tblPr>
              <a:tblGrid>
                <a:gridCol w="1223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0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학습방법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전부 </a:t>
                      </a:r>
                      <a:r>
                        <a:rPr lang="ko-KR" altLang="en-US" sz="1600" b="0" u="none" strike="noStrike" cap="none" dirty="0" err="1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재학습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Dense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256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활성화 함수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 dirty="0" err="1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relu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3653470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Dropout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0.5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6458198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Learning Rate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0.0001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0705309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총 </a:t>
                      </a:r>
                      <a:r>
                        <a:rPr 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Epoch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10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2984117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Batch size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64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5483587"/>
                  </a:ext>
                </a:extLst>
              </a:tr>
            </a:tbl>
          </a:graphicData>
        </a:graphic>
      </p:graphicFrame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8F8CCC62-BB80-E358-828F-D1C2BEDD14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1673676"/>
              </p:ext>
            </p:extLst>
          </p:nvPr>
        </p:nvGraphicFramePr>
        <p:xfrm>
          <a:off x="3635914" y="1144902"/>
          <a:ext cx="5310554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0F9B2AAC-F898-3731-16FB-CA75B675D7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999737"/>
              </p:ext>
            </p:extLst>
          </p:nvPr>
        </p:nvGraphicFramePr>
        <p:xfrm>
          <a:off x="3635914" y="3926160"/>
          <a:ext cx="5310554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1018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"/>
          <p:cNvSpPr txBox="1">
            <a:spLocks noGrp="1"/>
          </p:cNvSpPr>
          <p:nvPr>
            <p:ph type="title"/>
          </p:nvPr>
        </p:nvSpPr>
        <p:spPr>
          <a:xfrm>
            <a:off x="323528" y="86411"/>
            <a:ext cx="3672408" cy="79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D4A48"/>
              </a:buClr>
              <a:buSzPct val="100000"/>
              <a:buFont typeface="Arial"/>
              <a:buNone/>
            </a:pPr>
            <a:r>
              <a:rPr lang="ko-KR" altLang="en-US" dirty="0" err="1">
                <a:latin typeface="Arial"/>
                <a:ea typeface="Arial"/>
                <a:cs typeface="Arial"/>
                <a:sym typeface="Arial"/>
              </a:rPr>
              <a:t>모델별</a:t>
            </a: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 결과 분석</a:t>
            </a:r>
            <a:br>
              <a:rPr lang="ko-KR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ko-K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ResNet50</a:t>
            </a:r>
            <a:endParaRPr dirty="0"/>
          </a:p>
        </p:txBody>
      </p:sp>
      <p:sp>
        <p:nvSpPr>
          <p:cNvPr id="211" name="Google Shape;211;p13"/>
          <p:cNvSpPr txBox="1">
            <a:spLocks noGrp="1"/>
          </p:cNvSpPr>
          <p:nvPr>
            <p:ph type="sldNum" idx="12"/>
          </p:nvPr>
        </p:nvSpPr>
        <p:spPr>
          <a:xfrm>
            <a:off x="4374468" y="6450720"/>
            <a:ext cx="395064" cy="270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23</a:t>
            </a:fld>
            <a:endParaRPr/>
          </a:p>
        </p:txBody>
      </p:sp>
      <p:sp>
        <p:nvSpPr>
          <p:cNvPr id="2" name="Google Shape;220;p14">
            <a:extLst>
              <a:ext uri="{FF2B5EF4-FFF2-40B4-BE49-F238E27FC236}">
                <a16:creationId xmlns:a16="http://schemas.microsoft.com/office/drawing/2014/main" id="{0236AAAF-5722-40D4-BA87-724EFD0BB752}"/>
              </a:ext>
            </a:extLst>
          </p:cNvPr>
          <p:cNvSpPr txBox="1"/>
          <p:nvPr/>
        </p:nvSpPr>
        <p:spPr>
          <a:xfrm>
            <a:off x="4572000" y="188640"/>
            <a:ext cx="316835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lt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4. 결과 및 개선사항</a:t>
            </a:r>
            <a:endParaRPr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graphicFrame>
        <p:nvGraphicFramePr>
          <p:cNvPr id="3" name="Google Shape;213;p13">
            <a:extLst>
              <a:ext uri="{FF2B5EF4-FFF2-40B4-BE49-F238E27FC236}">
                <a16:creationId xmlns:a16="http://schemas.microsoft.com/office/drawing/2014/main" id="{EDF8511E-F179-BFFD-45AF-9C2077E4A9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8634943"/>
              </p:ext>
            </p:extLst>
          </p:nvPr>
        </p:nvGraphicFramePr>
        <p:xfrm>
          <a:off x="413537" y="1904062"/>
          <a:ext cx="2713485" cy="3968080"/>
        </p:xfrm>
        <a:graphic>
          <a:graphicData uri="http://schemas.openxmlformats.org/drawingml/2006/table">
            <a:tbl>
              <a:tblPr firstRow="1" bandRow="1">
                <a:noFill/>
                <a:tableStyleId>{42160209-C07E-4454-8EC0-DD28D0303369}</a:tableStyleId>
              </a:tblPr>
              <a:tblGrid>
                <a:gridCol w="1223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0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학습방법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미세조정 학습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Dense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128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활성화 함수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R</a:t>
                      </a:r>
                      <a:r>
                        <a:rPr lang="ko-KR" sz="1600" b="0" u="none" strike="noStrike" cap="none" dirty="0" err="1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elu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3653470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Dropout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0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6458198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Learning Rate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0.0001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0705309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총</a:t>
                      </a:r>
                      <a:r>
                        <a:rPr 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 Epoch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10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2984117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Batch size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32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5483587"/>
                  </a:ext>
                </a:extLst>
              </a:tr>
            </a:tbl>
          </a:graphicData>
        </a:graphic>
      </p:graphicFrame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7DC6309F-6DCE-F3BB-BC83-35A504AB45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6645931"/>
              </p:ext>
            </p:extLst>
          </p:nvPr>
        </p:nvGraphicFramePr>
        <p:xfrm>
          <a:off x="3704492" y="1144902"/>
          <a:ext cx="5241976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39DC9D48-19B2-F62C-5D4D-7297B6EC06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5725051"/>
              </p:ext>
            </p:extLst>
          </p:nvPr>
        </p:nvGraphicFramePr>
        <p:xfrm>
          <a:off x="3704492" y="4114800"/>
          <a:ext cx="5241976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106700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"/>
          <p:cNvSpPr txBox="1">
            <a:spLocks noGrp="1"/>
          </p:cNvSpPr>
          <p:nvPr>
            <p:ph type="title"/>
          </p:nvPr>
        </p:nvSpPr>
        <p:spPr>
          <a:xfrm>
            <a:off x="323528" y="86411"/>
            <a:ext cx="3672408" cy="79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D4A48"/>
              </a:buClr>
              <a:buSzPct val="100000"/>
              <a:buFont typeface="Arial"/>
              <a:buNone/>
            </a:pPr>
            <a:r>
              <a:rPr lang="ko-KR" altLang="en-US" dirty="0" err="1">
                <a:latin typeface="Arial"/>
                <a:ea typeface="Arial"/>
                <a:cs typeface="Arial"/>
                <a:sym typeface="Arial"/>
              </a:rPr>
              <a:t>모델별</a:t>
            </a: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 결과 분석</a:t>
            </a:r>
            <a:br>
              <a:rPr lang="ko-KR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ko-K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ResNet101</a:t>
            </a:r>
            <a:endParaRPr dirty="0"/>
          </a:p>
        </p:txBody>
      </p:sp>
      <p:sp>
        <p:nvSpPr>
          <p:cNvPr id="211" name="Google Shape;211;p13"/>
          <p:cNvSpPr txBox="1">
            <a:spLocks noGrp="1"/>
          </p:cNvSpPr>
          <p:nvPr>
            <p:ph type="sldNum" idx="12"/>
          </p:nvPr>
        </p:nvSpPr>
        <p:spPr>
          <a:xfrm>
            <a:off x="4374468" y="6450720"/>
            <a:ext cx="395064" cy="270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24</a:t>
            </a:fld>
            <a:endParaRPr/>
          </a:p>
        </p:txBody>
      </p:sp>
      <p:sp>
        <p:nvSpPr>
          <p:cNvPr id="2" name="Google Shape;220;p14">
            <a:extLst>
              <a:ext uri="{FF2B5EF4-FFF2-40B4-BE49-F238E27FC236}">
                <a16:creationId xmlns:a16="http://schemas.microsoft.com/office/drawing/2014/main" id="{216ABB35-F6E0-0AA0-895A-A545C10C6E58}"/>
              </a:ext>
            </a:extLst>
          </p:cNvPr>
          <p:cNvSpPr txBox="1"/>
          <p:nvPr/>
        </p:nvSpPr>
        <p:spPr>
          <a:xfrm>
            <a:off x="4572000" y="188640"/>
            <a:ext cx="316835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lt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4. 결과 및 개선사항</a:t>
            </a:r>
            <a:endParaRPr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graphicFrame>
        <p:nvGraphicFramePr>
          <p:cNvPr id="3" name="Google Shape;213;p13">
            <a:extLst>
              <a:ext uri="{FF2B5EF4-FFF2-40B4-BE49-F238E27FC236}">
                <a16:creationId xmlns:a16="http://schemas.microsoft.com/office/drawing/2014/main" id="{D6DA4CC0-067C-C02C-20E6-3C435AE942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8001733"/>
              </p:ext>
            </p:extLst>
          </p:nvPr>
        </p:nvGraphicFramePr>
        <p:xfrm>
          <a:off x="413537" y="1904062"/>
          <a:ext cx="2713485" cy="3968080"/>
        </p:xfrm>
        <a:graphic>
          <a:graphicData uri="http://schemas.openxmlformats.org/drawingml/2006/table">
            <a:tbl>
              <a:tblPr firstRow="1" bandRow="1">
                <a:noFill/>
                <a:tableStyleId>{42160209-C07E-4454-8EC0-DD28D0303369}</a:tableStyleId>
              </a:tblPr>
              <a:tblGrid>
                <a:gridCol w="1223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0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학습방법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전부 </a:t>
                      </a:r>
                      <a:r>
                        <a:rPr lang="ko-KR" altLang="en-US" sz="1600" b="0" u="none" strike="noStrike" cap="none" dirty="0" err="1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재학습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Dense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128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활성화 함수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R</a:t>
                      </a:r>
                      <a:r>
                        <a:rPr lang="ko-KR" sz="1600" b="0" u="none" strike="noStrike" cap="none" dirty="0" err="1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elu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3653470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Dropout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0.2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6458198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Learning Rate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0.0001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0705309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총 </a:t>
                      </a:r>
                      <a:r>
                        <a:rPr 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Epoch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100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2984117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Batch size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64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5483587"/>
                  </a:ext>
                </a:extLst>
              </a:tr>
            </a:tbl>
          </a:graphicData>
        </a:graphic>
      </p:graphicFrame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6EE8A233-E8B3-7E58-EC0C-DCFD4EE17E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0426721"/>
              </p:ext>
            </p:extLst>
          </p:nvPr>
        </p:nvGraphicFramePr>
        <p:xfrm>
          <a:off x="3429000" y="1144902"/>
          <a:ext cx="5715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253A078B-E9D2-040B-52F1-77FA3117F4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1204157"/>
              </p:ext>
            </p:extLst>
          </p:nvPr>
        </p:nvGraphicFramePr>
        <p:xfrm>
          <a:off x="3429000" y="4114800"/>
          <a:ext cx="545435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5243065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"/>
          <p:cNvSpPr txBox="1">
            <a:spLocks noGrp="1"/>
          </p:cNvSpPr>
          <p:nvPr>
            <p:ph type="title"/>
          </p:nvPr>
        </p:nvSpPr>
        <p:spPr>
          <a:xfrm>
            <a:off x="323528" y="86411"/>
            <a:ext cx="3672408" cy="79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D4A48"/>
              </a:buClr>
              <a:buSzPct val="100000"/>
              <a:buFont typeface="Arial"/>
              <a:buNone/>
            </a:pPr>
            <a:r>
              <a:rPr lang="ko-KR" altLang="en-US" dirty="0" err="1">
                <a:latin typeface="Arial"/>
                <a:ea typeface="Arial"/>
                <a:cs typeface="Arial"/>
                <a:sym typeface="Arial"/>
              </a:rPr>
              <a:t>모델별</a:t>
            </a: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 결과 분석</a:t>
            </a:r>
            <a:br>
              <a:rPr lang="ko-KR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ko-K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ResNet101</a:t>
            </a:r>
            <a:endParaRPr dirty="0"/>
          </a:p>
        </p:txBody>
      </p:sp>
      <p:sp>
        <p:nvSpPr>
          <p:cNvPr id="211" name="Google Shape;211;p13"/>
          <p:cNvSpPr txBox="1">
            <a:spLocks noGrp="1"/>
          </p:cNvSpPr>
          <p:nvPr>
            <p:ph type="sldNum" idx="12"/>
          </p:nvPr>
        </p:nvSpPr>
        <p:spPr>
          <a:xfrm>
            <a:off x="4374468" y="6450720"/>
            <a:ext cx="395064" cy="270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25</a:t>
            </a:fld>
            <a:endParaRPr/>
          </a:p>
        </p:txBody>
      </p:sp>
      <p:sp>
        <p:nvSpPr>
          <p:cNvPr id="2" name="Google Shape;220;p14">
            <a:extLst>
              <a:ext uri="{FF2B5EF4-FFF2-40B4-BE49-F238E27FC236}">
                <a16:creationId xmlns:a16="http://schemas.microsoft.com/office/drawing/2014/main" id="{216ABB35-F6E0-0AA0-895A-A545C10C6E58}"/>
              </a:ext>
            </a:extLst>
          </p:cNvPr>
          <p:cNvSpPr txBox="1"/>
          <p:nvPr/>
        </p:nvSpPr>
        <p:spPr>
          <a:xfrm>
            <a:off x="4572000" y="188640"/>
            <a:ext cx="316835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lt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4. 결과 및 개선사항</a:t>
            </a:r>
            <a:endParaRPr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graphicFrame>
        <p:nvGraphicFramePr>
          <p:cNvPr id="3" name="Google Shape;213;p13">
            <a:extLst>
              <a:ext uri="{FF2B5EF4-FFF2-40B4-BE49-F238E27FC236}">
                <a16:creationId xmlns:a16="http://schemas.microsoft.com/office/drawing/2014/main" id="{083AD81F-FFCA-81D0-B802-35695DE926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908846"/>
              </p:ext>
            </p:extLst>
          </p:nvPr>
        </p:nvGraphicFramePr>
        <p:xfrm>
          <a:off x="413537" y="1904062"/>
          <a:ext cx="2713485" cy="3968080"/>
        </p:xfrm>
        <a:graphic>
          <a:graphicData uri="http://schemas.openxmlformats.org/drawingml/2006/table">
            <a:tbl>
              <a:tblPr firstRow="1" bandRow="1">
                <a:noFill/>
                <a:tableStyleId>{42160209-C07E-4454-8EC0-DD28D0303369}</a:tableStyleId>
              </a:tblPr>
              <a:tblGrid>
                <a:gridCol w="1223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0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학습방법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미세조정 학습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Dense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128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활성화 함수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R</a:t>
                      </a:r>
                      <a:r>
                        <a:rPr lang="ko-KR" sz="1600" b="0" u="none" strike="noStrike" cap="none" dirty="0" err="1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elu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3653470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Dropout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0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6458198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Learning Rate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0.0001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0705309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총</a:t>
                      </a:r>
                      <a:r>
                        <a:rPr 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 Epoch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100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2984117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Batch size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64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5483587"/>
                  </a:ext>
                </a:extLst>
              </a:tr>
            </a:tbl>
          </a:graphicData>
        </a:graphic>
      </p:graphicFrame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B39F773D-7AAE-53F7-1B44-0785FED897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2817230"/>
              </p:ext>
            </p:extLst>
          </p:nvPr>
        </p:nvGraphicFramePr>
        <p:xfrm>
          <a:off x="3302909" y="4053611"/>
          <a:ext cx="5706533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CEFA8308-DDAF-E824-88DF-8206EBA665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4581558"/>
              </p:ext>
            </p:extLst>
          </p:nvPr>
        </p:nvGraphicFramePr>
        <p:xfrm>
          <a:off x="3302909" y="1235930"/>
          <a:ext cx="5706533" cy="24650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469863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"/>
          <p:cNvSpPr txBox="1">
            <a:spLocks noGrp="1"/>
          </p:cNvSpPr>
          <p:nvPr>
            <p:ph type="title"/>
          </p:nvPr>
        </p:nvSpPr>
        <p:spPr>
          <a:xfrm>
            <a:off x="323528" y="86411"/>
            <a:ext cx="3672408" cy="79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D4A48"/>
              </a:buClr>
              <a:buSzPct val="100000"/>
              <a:buFont typeface="Arial"/>
              <a:buNone/>
            </a:pPr>
            <a:r>
              <a:rPr lang="ko-KR" altLang="en-US" dirty="0" err="1">
                <a:latin typeface="Arial"/>
                <a:ea typeface="Arial"/>
                <a:cs typeface="Arial"/>
                <a:sym typeface="Arial"/>
              </a:rPr>
              <a:t>모델별</a:t>
            </a: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 결과 분석</a:t>
            </a:r>
            <a:br>
              <a:rPr lang="ko-KR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ko-K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ResNet152</a:t>
            </a:r>
            <a:endParaRPr dirty="0"/>
          </a:p>
        </p:txBody>
      </p:sp>
      <p:sp>
        <p:nvSpPr>
          <p:cNvPr id="211" name="Google Shape;211;p13"/>
          <p:cNvSpPr txBox="1">
            <a:spLocks noGrp="1"/>
          </p:cNvSpPr>
          <p:nvPr>
            <p:ph type="sldNum" idx="12"/>
          </p:nvPr>
        </p:nvSpPr>
        <p:spPr>
          <a:xfrm>
            <a:off x="4374468" y="6450720"/>
            <a:ext cx="395064" cy="270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26</a:t>
            </a:fld>
            <a:endParaRPr/>
          </a:p>
        </p:txBody>
      </p:sp>
      <p:sp>
        <p:nvSpPr>
          <p:cNvPr id="2" name="Google Shape;220;p14">
            <a:extLst>
              <a:ext uri="{FF2B5EF4-FFF2-40B4-BE49-F238E27FC236}">
                <a16:creationId xmlns:a16="http://schemas.microsoft.com/office/drawing/2014/main" id="{FCB79225-0FDA-ACFB-FF00-9A9E008E6089}"/>
              </a:ext>
            </a:extLst>
          </p:cNvPr>
          <p:cNvSpPr txBox="1"/>
          <p:nvPr/>
        </p:nvSpPr>
        <p:spPr>
          <a:xfrm>
            <a:off x="4572000" y="188640"/>
            <a:ext cx="316835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lt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4. 결과 및 개선사항</a:t>
            </a:r>
            <a:endParaRPr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graphicFrame>
        <p:nvGraphicFramePr>
          <p:cNvPr id="3" name="Google Shape;213;p13">
            <a:extLst>
              <a:ext uri="{FF2B5EF4-FFF2-40B4-BE49-F238E27FC236}">
                <a16:creationId xmlns:a16="http://schemas.microsoft.com/office/drawing/2014/main" id="{9532FF93-5BB1-9CC0-03F2-91FF1E0323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2030251"/>
              </p:ext>
            </p:extLst>
          </p:nvPr>
        </p:nvGraphicFramePr>
        <p:xfrm>
          <a:off x="413537" y="1904062"/>
          <a:ext cx="2713485" cy="3968080"/>
        </p:xfrm>
        <a:graphic>
          <a:graphicData uri="http://schemas.openxmlformats.org/drawingml/2006/table">
            <a:tbl>
              <a:tblPr firstRow="1" bandRow="1">
                <a:noFill/>
                <a:tableStyleId>{42160209-C07E-4454-8EC0-DD28D0303369}</a:tableStyleId>
              </a:tblPr>
              <a:tblGrid>
                <a:gridCol w="1223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0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학습방법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전부 </a:t>
                      </a:r>
                      <a:r>
                        <a:rPr lang="ko-KR" altLang="en-US" sz="1600" b="0" u="none" strike="noStrike" cap="none" dirty="0" err="1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재학습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Dense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256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활성화 함수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 dirty="0" err="1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relu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3653470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Dropout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0.5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6458198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Learning Rate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0.0001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0705309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총 </a:t>
                      </a:r>
                      <a:r>
                        <a:rPr 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Epoch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100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2984117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Batch size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64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5483587"/>
                  </a:ext>
                </a:extLst>
              </a:tr>
            </a:tbl>
          </a:graphicData>
        </a:graphic>
      </p:graphicFrame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DC121D10-66B8-1F26-2992-EE98A6A35B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3465833"/>
              </p:ext>
            </p:extLst>
          </p:nvPr>
        </p:nvGraphicFramePr>
        <p:xfrm>
          <a:off x="3995936" y="1144902"/>
          <a:ext cx="495053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D5DAB2B0-497B-558D-D2FF-8DDC700D09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226861"/>
              </p:ext>
            </p:extLst>
          </p:nvPr>
        </p:nvGraphicFramePr>
        <p:xfrm>
          <a:off x="3995936" y="3888102"/>
          <a:ext cx="5148064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736076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"/>
          <p:cNvSpPr txBox="1">
            <a:spLocks noGrp="1"/>
          </p:cNvSpPr>
          <p:nvPr>
            <p:ph type="title"/>
          </p:nvPr>
        </p:nvSpPr>
        <p:spPr>
          <a:xfrm>
            <a:off x="323528" y="86411"/>
            <a:ext cx="3672408" cy="79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D4A48"/>
              </a:buClr>
              <a:buSzPct val="100000"/>
              <a:buFont typeface="Arial"/>
              <a:buNone/>
            </a:pPr>
            <a:r>
              <a:rPr lang="ko-KR" altLang="en-US" dirty="0" err="1">
                <a:latin typeface="Arial"/>
                <a:ea typeface="Arial"/>
                <a:cs typeface="Arial"/>
                <a:sym typeface="Arial"/>
              </a:rPr>
              <a:t>모델별</a:t>
            </a: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 결과 분석</a:t>
            </a:r>
            <a:br>
              <a:rPr lang="ko-KR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ko-K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ResNet152</a:t>
            </a:r>
            <a:endParaRPr dirty="0"/>
          </a:p>
        </p:txBody>
      </p:sp>
      <p:sp>
        <p:nvSpPr>
          <p:cNvPr id="211" name="Google Shape;211;p13"/>
          <p:cNvSpPr txBox="1">
            <a:spLocks noGrp="1"/>
          </p:cNvSpPr>
          <p:nvPr>
            <p:ph type="sldNum" idx="12"/>
          </p:nvPr>
        </p:nvSpPr>
        <p:spPr>
          <a:xfrm>
            <a:off x="4374468" y="6450720"/>
            <a:ext cx="395064" cy="270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27</a:t>
            </a:fld>
            <a:endParaRPr/>
          </a:p>
        </p:txBody>
      </p:sp>
      <p:sp>
        <p:nvSpPr>
          <p:cNvPr id="2" name="Google Shape;220;p14">
            <a:extLst>
              <a:ext uri="{FF2B5EF4-FFF2-40B4-BE49-F238E27FC236}">
                <a16:creationId xmlns:a16="http://schemas.microsoft.com/office/drawing/2014/main" id="{FCB79225-0FDA-ACFB-FF00-9A9E008E6089}"/>
              </a:ext>
            </a:extLst>
          </p:cNvPr>
          <p:cNvSpPr txBox="1"/>
          <p:nvPr/>
        </p:nvSpPr>
        <p:spPr>
          <a:xfrm>
            <a:off x="4572000" y="188640"/>
            <a:ext cx="316835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lt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4. 결과 및 개선사항</a:t>
            </a:r>
            <a:endParaRPr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graphicFrame>
        <p:nvGraphicFramePr>
          <p:cNvPr id="3" name="Google Shape;213;p13">
            <a:extLst>
              <a:ext uri="{FF2B5EF4-FFF2-40B4-BE49-F238E27FC236}">
                <a16:creationId xmlns:a16="http://schemas.microsoft.com/office/drawing/2014/main" id="{2F6333A1-614A-516F-E6CA-51224A18B0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4257135"/>
              </p:ext>
            </p:extLst>
          </p:nvPr>
        </p:nvGraphicFramePr>
        <p:xfrm>
          <a:off x="413537" y="1904062"/>
          <a:ext cx="2713485" cy="3968080"/>
        </p:xfrm>
        <a:graphic>
          <a:graphicData uri="http://schemas.openxmlformats.org/drawingml/2006/table">
            <a:tbl>
              <a:tblPr firstRow="1" bandRow="1">
                <a:noFill/>
                <a:tableStyleId>{42160209-C07E-4454-8EC0-DD28D0303369}</a:tableStyleId>
              </a:tblPr>
              <a:tblGrid>
                <a:gridCol w="1223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0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학습방법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미세조정 학습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Dense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128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활성화 함수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 dirty="0" err="1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relu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3653470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Dropout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0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6458198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Learning Rate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0.0001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0705309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총</a:t>
                      </a:r>
                      <a:r>
                        <a:rPr 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 Epoch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100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2984117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Batch size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64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5483587"/>
                  </a:ext>
                </a:extLst>
              </a:tr>
            </a:tbl>
          </a:graphicData>
        </a:graphic>
      </p:graphicFrame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3CB2CC03-513F-7E27-6032-9EE7A15209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6711978"/>
              </p:ext>
            </p:extLst>
          </p:nvPr>
        </p:nvGraphicFramePr>
        <p:xfrm>
          <a:off x="4374468" y="114490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16B95AE2-A26B-746E-9A49-DAA859B5F8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9215428"/>
              </p:ext>
            </p:extLst>
          </p:nvPr>
        </p:nvGraphicFramePr>
        <p:xfrm>
          <a:off x="4374468" y="39782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309039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"/>
          <p:cNvSpPr txBox="1">
            <a:spLocks noGrp="1"/>
          </p:cNvSpPr>
          <p:nvPr>
            <p:ph type="title"/>
          </p:nvPr>
        </p:nvSpPr>
        <p:spPr>
          <a:xfrm>
            <a:off x="211015" y="86411"/>
            <a:ext cx="4267199" cy="79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D4A48"/>
              </a:buClr>
              <a:buSzPct val="100000"/>
              <a:buFont typeface="Arial"/>
              <a:buNone/>
            </a:pPr>
            <a:r>
              <a:rPr lang="ko-KR" altLang="en-US" sz="2400" dirty="0" err="1">
                <a:latin typeface="Arial"/>
                <a:ea typeface="Arial"/>
                <a:cs typeface="Arial"/>
                <a:sym typeface="Arial"/>
              </a:rPr>
              <a:t>모델별</a:t>
            </a:r>
            <a:r>
              <a:rPr lang="ko-KR" altLang="en-US" sz="2400" dirty="0">
                <a:latin typeface="Arial"/>
                <a:ea typeface="Arial"/>
                <a:cs typeface="Arial"/>
                <a:sym typeface="Arial"/>
              </a:rPr>
              <a:t> 결과 분석</a:t>
            </a:r>
            <a:br>
              <a:rPr lang="ko-KR" sz="1800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ko-K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EfficientNetV2S</a:t>
            </a:r>
            <a:endParaRPr sz="1800" dirty="0"/>
          </a:p>
        </p:txBody>
      </p:sp>
      <p:sp>
        <p:nvSpPr>
          <p:cNvPr id="211" name="Google Shape;211;p13"/>
          <p:cNvSpPr txBox="1">
            <a:spLocks noGrp="1"/>
          </p:cNvSpPr>
          <p:nvPr>
            <p:ph type="sldNum" idx="12"/>
          </p:nvPr>
        </p:nvSpPr>
        <p:spPr>
          <a:xfrm>
            <a:off x="4374468" y="6450720"/>
            <a:ext cx="395064" cy="270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28</a:t>
            </a:fld>
            <a:endParaRPr/>
          </a:p>
        </p:txBody>
      </p:sp>
      <p:sp>
        <p:nvSpPr>
          <p:cNvPr id="2" name="Google Shape;220;p14">
            <a:extLst>
              <a:ext uri="{FF2B5EF4-FFF2-40B4-BE49-F238E27FC236}">
                <a16:creationId xmlns:a16="http://schemas.microsoft.com/office/drawing/2014/main" id="{7ACE7780-BD74-BB46-4552-8ACCFD7A000D}"/>
              </a:ext>
            </a:extLst>
          </p:cNvPr>
          <p:cNvSpPr txBox="1"/>
          <p:nvPr/>
        </p:nvSpPr>
        <p:spPr>
          <a:xfrm>
            <a:off x="4572000" y="188640"/>
            <a:ext cx="316835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lt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4. 결과 및 개선사항</a:t>
            </a:r>
            <a:endParaRPr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graphicFrame>
        <p:nvGraphicFramePr>
          <p:cNvPr id="3" name="Google Shape;213;p13">
            <a:extLst>
              <a:ext uri="{FF2B5EF4-FFF2-40B4-BE49-F238E27FC236}">
                <a16:creationId xmlns:a16="http://schemas.microsoft.com/office/drawing/2014/main" id="{1B0BBFA4-6854-51CB-7C1C-B05BB95BA1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2196285"/>
              </p:ext>
            </p:extLst>
          </p:nvPr>
        </p:nvGraphicFramePr>
        <p:xfrm>
          <a:off x="413537" y="1904062"/>
          <a:ext cx="2713485" cy="3968080"/>
        </p:xfrm>
        <a:graphic>
          <a:graphicData uri="http://schemas.openxmlformats.org/drawingml/2006/table">
            <a:tbl>
              <a:tblPr firstRow="1" bandRow="1">
                <a:noFill/>
                <a:tableStyleId>{42160209-C07E-4454-8EC0-DD28D0303369}</a:tableStyleId>
              </a:tblPr>
              <a:tblGrid>
                <a:gridCol w="1223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0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학습방법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전부 </a:t>
                      </a:r>
                      <a:r>
                        <a:rPr lang="ko-KR" altLang="en-US" sz="1600" b="0" u="none" strike="noStrike" cap="none" dirty="0" err="1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재학습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Dense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128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활성화 함수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 dirty="0" err="1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relu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3653470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Dropout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0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6458198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Learning Rate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0.0001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0705309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총 </a:t>
                      </a:r>
                      <a:r>
                        <a:rPr 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Epoch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80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2984117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Batch size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64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5483587"/>
                  </a:ext>
                </a:extLst>
              </a:tr>
            </a:tbl>
          </a:graphicData>
        </a:graphic>
      </p:graphicFrame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743D2624-B40F-5794-8868-5EBB8FB349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5394097"/>
              </p:ext>
            </p:extLst>
          </p:nvPr>
        </p:nvGraphicFramePr>
        <p:xfrm>
          <a:off x="3894690" y="1267178"/>
          <a:ext cx="5051778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D0EF2DD1-E6DA-307A-F1DB-AF1A5861F4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1763677"/>
              </p:ext>
            </p:extLst>
          </p:nvPr>
        </p:nvGraphicFramePr>
        <p:xfrm>
          <a:off x="3894690" y="4114800"/>
          <a:ext cx="5051778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8619234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"/>
          <p:cNvSpPr txBox="1">
            <a:spLocks noGrp="1"/>
          </p:cNvSpPr>
          <p:nvPr>
            <p:ph type="title"/>
          </p:nvPr>
        </p:nvSpPr>
        <p:spPr>
          <a:xfrm>
            <a:off x="211015" y="86411"/>
            <a:ext cx="4267199" cy="79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D4A48"/>
              </a:buClr>
              <a:buSzPct val="100000"/>
              <a:buFont typeface="Arial"/>
              <a:buNone/>
            </a:pPr>
            <a:r>
              <a:rPr lang="ko-KR" altLang="en-US" sz="2400" dirty="0" err="1">
                <a:latin typeface="Arial"/>
                <a:ea typeface="Arial"/>
                <a:cs typeface="Arial"/>
                <a:sym typeface="Arial"/>
              </a:rPr>
              <a:t>모델별</a:t>
            </a:r>
            <a:r>
              <a:rPr lang="ko-KR" altLang="en-US" sz="2400" dirty="0">
                <a:latin typeface="Arial"/>
                <a:ea typeface="Arial"/>
                <a:cs typeface="Arial"/>
                <a:sym typeface="Arial"/>
              </a:rPr>
              <a:t> 결과 분석</a:t>
            </a:r>
            <a:br>
              <a:rPr lang="ko-KR" sz="1800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ko-K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EfficientNetV2S</a:t>
            </a:r>
            <a:endParaRPr sz="1800" dirty="0"/>
          </a:p>
        </p:txBody>
      </p:sp>
      <p:sp>
        <p:nvSpPr>
          <p:cNvPr id="211" name="Google Shape;211;p13"/>
          <p:cNvSpPr txBox="1">
            <a:spLocks noGrp="1"/>
          </p:cNvSpPr>
          <p:nvPr>
            <p:ph type="sldNum" idx="12"/>
          </p:nvPr>
        </p:nvSpPr>
        <p:spPr>
          <a:xfrm>
            <a:off x="4374468" y="6450720"/>
            <a:ext cx="395064" cy="270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29</a:t>
            </a:fld>
            <a:endParaRPr/>
          </a:p>
        </p:txBody>
      </p:sp>
      <p:sp>
        <p:nvSpPr>
          <p:cNvPr id="2" name="Google Shape;220;p14">
            <a:extLst>
              <a:ext uri="{FF2B5EF4-FFF2-40B4-BE49-F238E27FC236}">
                <a16:creationId xmlns:a16="http://schemas.microsoft.com/office/drawing/2014/main" id="{7ACE7780-BD74-BB46-4552-8ACCFD7A000D}"/>
              </a:ext>
            </a:extLst>
          </p:cNvPr>
          <p:cNvSpPr txBox="1"/>
          <p:nvPr/>
        </p:nvSpPr>
        <p:spPr>
          <a:xfrm>
            <a:off x="4572000" y="188640"/>
            <a:ext cx="316835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lt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4. 결과 및 개선사항</a:t>
            </a:r>
            <a:endParaRPr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graphicFrame>
        <p:nvGraphicFramePr>
          <p:cNvPr id="3" name="Google Shape;213;p13">
            <a:extLst>
              <a:ext uri="{FF2B5EF4-FFF2-40B4-BE49-F238E27FC236}">
                <a16:creationId xmlns:a16="http://schemas.microsoft.com/office/drawing/2014/main" id="{840A5388-256C-338D-0153-7856208668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8340886"/>
              </p:ext>
            </p:extLst>
          </p:nvPr>
        </p:nvGraphicFramePr>
        <p:xfrm>
          <a:off x="413537" y="1904062"/>
          <a:ext cx="2713485" cy="3968080"/>
        </p:xfrm>
        <a:graphic>
          <a:graphicData uri="http://schemas.openxmlformats.org/drawingml/2006/table">
            <a:tbl>
              <a:tblPr firstRow="1" bandRow="1">
                <a:noFill/>
                <a:tableStyleId>{42160209-C07E-4454-8EC0-DD28D0303369}</a:tableStyleId>
              </a:tblPr>
              <a:tblGrid>
                <a:gridCol w="1223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0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학습방법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미세조정 학습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Dense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128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활성화 함수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 dirty="0" err="1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relu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3653470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Dropout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0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6458198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Learning Rate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0.0001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0705309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총</a:t>
                      </a:r>
                      <a:r>
                        <a:rPr 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 Epoch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100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2984117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Batch size</a:t>
                      </a:r>
                      <a:endParaRPr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64</a:t>
                      </a:r>
                      <a:endParaRPr sz="1600" b="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5483587"/>
                  </a:ext>
                </a:extLst>
              </a:tr>
            </a:tbl>
          </a:graphicData>
        </a:graphic>
      </p:graphicFrame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CE8D42D1-88CA-163D-65CB-3C45581A7D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586150"/>
              </p:ext>
            </p:extLst>
          </p:nvPr>
        </p:nvGraphicFramePr>
        <p:xfrm>
          <a:off x="3341079" y="1260231"/>
          <a:ext cx="5747826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9B9485EA-0E66-076A-04F6-B1A3811370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5899550"/>
              </p:ext>
            </p:extLst>
          </p:nvPr>
        </p:nvGraphicFramePr>
        <p:xfrm>
          <a:off x="3341078" y="3978275"/>
          <a:ext cx="580292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55219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323528" y="86411"/>
            <a:ext cx="3672408" cy="79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D4A48"/>
              </a:buClr>
              <a:buSzPts val="2500"/>
              <a:buFont typeface="Arial"/>
              <a:buNone/>
            </a:pPr>
            <a:r>
              <a:rPr lang="ko-KR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주제 선정 배경</a:t>
            </a:r>
            <a:endParaRPr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90" name="Google Shape;90;p3"/>
          <p:cNvSpPr txBox="1">
            <a:spLocks noGrp="1"/>
          </p:cNvSpPr>
          <p:nvPr>
            <p:ph type="sldNum" idx="12"/>
          </p:nvPr>
        </p:nvSpPr>
        <p:spPr>
          <a:xfrm>
            <a:off x="4374468" y="6450720"/>
            <a:ext cx="395064" cy="270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  <p:sp>
        <p:nvSpPr>
          <p:cNvPr id="91" name="Google Shape;91;p3"/>
          <p:cNvSpPr txBox="1"/>
          <p:nvPr/>
        </p:nvSpPr>
        <p:spPr>
          <a:xfrm>
            <a:off x="4572000" y="188640"/>
            <a:ext cx="280831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1. 배경 및 주제 </a:t>
            </a:r>
            <a:endParaRPr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06F0C7B-EDAD-ED7B-6190-1296CF9D4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86" y="1527270"/>
            <a:ext cx="6943628" cy="439939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title"/>
          </p:nvPr>
        </p:nvSpPr>
        <p:spPr>
          <a:xfrm>
            <a:off x="323528" y="86411"/>
            <a:ext cx="3672408" cy="79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D4A48"/>
              </a:buClr>
              <a:buSzPts val="2500"/>
              <a:buFont typeface="Arial"/>
              <a:buNone/>
            </a:pPr>
            <a:r>
              <a:rPr lang="ko-KR" altLang="en-US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개선사항 및 정리</a:t>
            </a:r>
            <a:br>
              <a:rPr lang="en-US" altLang="ko-KR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</a:br>
            <a:r>
              <a:rPr lang="ko-KR" altLang="en-US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정리 코멘트</a:t>
            </a:r>
            <a:endParaRPr dirty="0">
              <a:solidFill>
                <a:schemeClr val="tx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227" name="Google Shape;227;p15"/>
          <p:cNvSpPr txBox="1">
            <a:spLocks noGrp="1"/>
          </p:cNvSpPr>
          <p:nvPr>
            <p:ph type="sldNum" idx="12"/>
          </p:nvPr>
        </p:nvSpPr>
        <p:spPr>
          <a:xfrm>
            <a:off x="4374468" y="6450720"/>
            <a:ext cx="395064" cy="270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30</a:t>
            </a:fld>
            <a:endParaRPr/>
          </a:p>
        </p:txBody>
      </p:sp>
      <p:sp>
        <p:nvSpPr>
          <p:cNvPr id="228" name="Google Shape;228;p15"/>
          <p:cNvSpPr txBox="1"/>
          <p:nvPr/>
        </p:nvSpPr>
        <p:spPr>
          <a:xfrm>
            <a:off x="4572000" y="188640"/>
            <a:ext cx="316835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lt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4. 결과 및 개선사항</a:t>
            </a:r>
            <a:endParaRPr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47F1EE-3DBD-6083-2A30-F955D7B01D1A}"/>
              </a:ext>
            </a:extLst>
          </p:cNvPr>
          <p:cNvSpPr txBox="1"/>
          <p:nvPr/>
        </p:nvSpPr>
        <p:spPr>
          <a:xfrm>
            <a:off x="432697" y="1517915"/>
            <a:ext cx="8278605" cy="3804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모델 그대로 사용하는 것보다 전이학습을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하는것이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더 높은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score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를 얻음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Loss, accuracy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그래프 개형으로 보아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Overfit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인가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? </a:t>
            </a:r>
            <a:b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 score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가 계속 올라가므로 섣불리 판단하기는 아직 이르다고 판단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.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한정된 시간 내에 목표점수 달성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그런데 </a:t>
            </a:r>
            <a:br>
              <a:rPr lang="en-US" altLang="ko-KR" sz="2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r>
              <a:rPr lang="ko-KR" altLang="en-US" sz="2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왜 </a:t>
            </a:r>
            <a:r>
              <a:rPr lang="en-US" altLang="ko-KR" sz="2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60</a:t>
            </a:r>
            <a:r>
              <a:rPr lang="ko-KR" altLang="en-US" sz="2400" b="1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점대에</a:t>
            </a:r>
            <a:r>
              <a:rPr lang="ko-KR" altLang="en-US" sz="2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그쳤는가</a:t>
            </a:r>
            <a:r>
              <a:rPr lang="en-US" altLang="ko-KR" sz="2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…?</a:t>
            </a:r>
            <a:br>
              <a:rPr lang="en-US" altLang="ko-KR" sz="2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원인을 알면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더 향상시킬 수 있다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!</a:t>
            </a:r>
            <a:endParaRPr lang="ko-KR" altLang="en-US" sz="24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title"/>
          </p:nvPr>
        </p:nvSpPr>
        <p:spPr>
          <a:xfrm>
            <a:off x="323528" y="86411"/>
            <a:ext cx="3672408" cy="79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D4A48"/>
              </a:buClr>
              <a:buSzPts val="2500"/>
              <a:buFont typeface="Arial"/>
              <a:buNone/>
            </a:pPr>
            <a:r>
              <a:rPr lang="ko-KR" altLang="en-US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개선사항 및 정리</a:t>
            </a:r>
            <a:endParaRPr dirty="0">
              <a:solidFill>
                <a:schemeClr val="tx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227" name="Google Shape;227;p15"/>
          <p:cNvSpPr txBox="1">
            <a:spLocks noGrp="1"/>
          </p:cNvSpPr>
          <p:nvPr>
            <p:ph type="sldNum" idx="12"/>
          </p:nvPr>
        </p:nvSpPr>
        <p:spPr>
          <a:xfrm>
            <a:off x="4374468" y="6450720"/>
            <a:ext cx="395064" cy="270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31</a:t>
            </a:fld>
            <a:endParaRPr/>
          </a:p>
        </p:txBody>
      </p:sp>
      <p:sp>
        <p:nvSpPr>
          <p:cNvPr id="228" name="Google Shape;228;p15"/>
          <p:cNvSpPr txBox="1"/>
          <p:nvPr/>
        </p:nvSpPr>
        <p:spPr>
          <a:xfrm>
            <a:off x="4572000" y="188640"/>
            <a:ext cx="316835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lt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4. 결과 및 개선사항</a:t>
            </a:r>
            <a:endParaRPr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91F0000-8937-B438-DEFA-1E20A1224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799" y="1346121"/>
            <a:ext cx="2356846" cy="24816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9E50AE0-9BC1-FC05-8CB1-CC330457C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753" y="1408508"/>
            <a:ext cx="2356846" cy="23568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C99C24-4E32-E1BB-B4E0-865255D0A845}"/>
              </a:ext>
            </a:extLst>
          </p:cNvPr>
          <p:cNvSpPr txBox="1"/>
          <p:nvPr/>
        </p:nvSpPr>
        <p:spPr>
          <a:xfrm>
            <a:off x="880534" y="3867292"/>
            <a:ext cx="7382932" cy="2546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근본적인 문제</a:t>
            </a:r>
            <a:r>
              <a:rPr lang="en-US" altLang="ko-KR" sz="2800" b="1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 : </a:t>
            </a:r>
            <a:r>
              <a:rPr lang="ko-KR" altLang="en-US" sz="2800" b="1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한정된 시간 및 자원</a:t>
            </a:r>
            <a:endParaRPr lang="en-US" altLang="ko-KR" sz="2800" b="1" dirty="0">
              <a:latin typeface="나눔고딕OTF" panose="020D0604000000000000" pitchFamily="34" charset="-127"/>
              <a:ea typeface="나눔고딕OTF" panose="020D0604000000000000" pitchFamily="34" charset="-127"/>
              <a:sym typeface="Wingdings" panose="05000000000000000000" pitchFamily="2" charset="2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짧은 프로젝트 진행 시간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용량이 큰 데이터를 다룸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.</a:t>
            </a:r>
            <a:b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</a:b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문제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코랩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 램 오버로 인한 세션 종료가 매우 빈번하게 발생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  <a:sym typeface="Wingdings" panose="05000000000000000000" pitchFamily="2" charset="2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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000" dirty="0" err="1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Jupyter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Notebook, </a:t>
            </a:r>
            <a:r>
              <a:rPr lang="en-US" altLang="ko-KR" sz="2000" dirty="0" err="1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Colab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 Pro+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등의 더 나은 작업환경 구축 </a:t>
            </a:r>
            <a:b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</a:b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or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기본 이미지 용량 조절 등의 방법 시도 필요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6346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6"/>
          <p:cNvSpPr txBox="1">
            <a:spLocks noGrp="1"/>
          </p:cNvSpPr>
          <p:nvPr>
            <p:ph type="title"/>
          </p:nvPr>
        </p:nvSpPr>
        <p:spPr>
          <a:xfrm>
            <a:off x="323528" y="86411"/>
            <a:ext cx="3672408" cy="79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D4A48"/>
              </a:buClr>
              <a:buSzPts val="2500"/>
              <a:buFont typeface="Arial"/>
              <a:buNone/>
            </a:pPr>
            <a:r>
              <a:rPr lang="ko-KR" altLang="en-US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개선사항 및 정리</a:t>
            </a:r>
            <a:endParaRPr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235" name="Google Shape;235;p16"/>
          <p:cNvSpPr txBox="1">
            <a:spLocks noGrp="1"/>
          </p:cNvSpPr>
          <p:nvPr>
            <p:ph type="sldNum" idx="12"/>
          </p:nvPr>
        </p:nvSpPr>
        <p:spPr>
          <a:xfrm>
            <a:off x="4374468" y="6450720"/>
            <a:ext cx="395064" cy="270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32</a:t>
            </a:fld>
            <a:endParaRPr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236" name="Google Shape;236;p16"/>
          <p:cNvSpPr txBox="1"/>
          <p:nvPr/>
        </p:nvSpPr>
        <p:spPr>
          <a:xfrm>
            <a:off x="4572000" y="188640"/>
            <a:ext cx="316835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lt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4. 결과 및 개선사항</a:t>
            </a:r>
            <a:endParaRPr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A2C6D2-90F7-3D88-4B0C-BC5893B2A8C1}"/>
              </a:ext>
            </a:extLst>
          </p:cNvPr>
          <p:cNvSpPr txBox="1"/>
          <p:nvPr/>
        </p:nvSpPr>
        <p:spPr>
          <a:xfrm>
            <a:off x="526726" y="2521642"/>
            <a:ext cx="826731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모델링 관련 문제 </a:t>
            </a:r>
            <a:r>
              <a:rPr lang="en-US" altLang="ko-KR" sz="2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</a:t>
            </a:r>
            <a:r>
              <a:rPr lang="ko-KR" altLang="en-US" sz="2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학습이 너무 빨리 이루어진다</a:t>
            </a:r>
            <a:r>
              <a:rPr lang="en-US" altLang="ko-KR" sz="2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b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(Overfit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이 아닐까 의심하지만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판단은 아직 유보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)</a:t>
            </a:r>
            <a:b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전체 데이터를 증강해서 시행했더니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학습속도는 그대로인데 오히려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score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 하락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.</a:t>
            </a:r>
            <a:b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</a:b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 Dropout, Dense(</a:t>
            </a:r>
            <a:r>
              <a:rPr lang="ko-KR" altLang="en-US" sz="1600" dirty="0" err="1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분류층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) node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개수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, batch size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등의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parameter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를 조절하여 일부 해결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  <a:sym typeface="Wingdings" panose="05000000000000000000" pitchFamily="2" charset="2"/>
            </a:endParaRP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앙상블 기법을 적용하는 방법은 현재 시도하고 있음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.</a:t>
            </a: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1600" dirty="0" err="1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ResNet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EfficientNet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이외의 더 다양한 모델도 추후에 적용할 것임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405862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6"/>
          <p:cNvSpPr txBox="1">
            <a:spLocks noGrp="1"/>
          </p:cNvSpPr>
          <p:nvPr>
            <p:ph type="title"/>
          </p:nvPr>
        </p:nvSpPr>
        <p:spPr>
          <a:xfrm>
            <a:off x="323528" y="86411"/>
            <a:ext cx="3672408" cy="79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D4A48"/>
              </a:buClr>
              <a:buSzPts val="2500"/>
              <a:buFont typeface="Arial"/>
              <a:buNone/>
            </a:pPr>
            <a:r>
              <a:rPr lang="ko-KR" altLang="en-US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개선사항 및 정리</a:t>
            </a:r>
            <a:br>
              <a:rPr lang="en-US" altLang="ko-KR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</a:br>
            <a:r>
              <a:rPr lang="ko-KR" altLang="en-US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총평</a:t>
            </a:r>
            <a:endParaRPr dirty="0">
              <a:solidFill>
                <a:schemeClr val="tx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235" name="Google Shape;235;p16"/>
          <p:cNvSpPr txBox="1">
            <a:spLocks noGrp="1"/>
          </p:cNvSpPr>
          <p:nvPr>
            <p:ph type="sldNum" idx="12"/>
          </p:nvPr>
        </p:nvSpPr>
        <p:spPr>
          <a:xfrm>
            <a:off x="4374468" y="6450720"/>
            <a:ext cx="395064" cy="270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33</a:t>
            </a:fld>
            <a:endParaRPr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236" name="Google Shape;236;p16"/>
          <p:cNvSpPr txBox="1"/>
          <p:nvPr/>
        </p:nvSpPr>
        <p:spPr>
          <a:xfrm>
            <a:off x="4572000" y="188640"/>
            <a:ext cx="316835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lt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4. 결과 및 개선사항</a:t>
            </a:r>
            <a:endParaRPr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FB55C6-2746-52C7-7D1A-5967773C2EF3}"/>
              </a:ext>
            </a:extLst>
          </p:cNvPr>
          <p:cNvSpPr txBox="1"/>
          <p:nvPr/>
        </p:nvSpPr>
        <p:spPr>
          <a:xfrm>
            <a:off x="530578" y="1880796"/>
            <a:ext cx="82070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Bodoni MT Black" panose="02070A03080606020203" pitchFamily="18" charset="0"/>
                <a:ea typeface="나눔고딕 ExtraBold" panose="020D0904000000000000" pitchFamily="50" charset="-127"/>
              </a:rPr>
              <a:t>우리의 목표</a:t>
            </a:r>
            <a:endParaRPr lang="en-US" altLang="ko-KR" sz="2800" dirty="0">
              <a:latin typeface="Bodoni MT Black" panose="02070A03080606020203" pitchFamily="18" charset="0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800" dirty="0">
                <a:latin typeface="Bodoni MT Black" panose="02070A03080606020203" pitchFamily="18" charset="0"/>
                <a:ea typeface="나눔고딕 ExtraBold" panose="020D0904000000000000" pitchFamily="50" charset="-127"/>
              </a:rPr>
              <a:t>돼지고기 축산업자</a:t>
            </a:r>
            <a:r>
              <a:rPr lang="en-US" altLang="ko-KR" sz="2800" dirty="0">
                <a:latin typeface="Bodoni MT Black" panose="02070A03080606020203" pitchFamily="18" charset="0"/>
                <a:ea typeface="나눔고딕 ExtraBold" panose="020D0904000000000000" pitchFamily="50" charset="-127"/>
              </a:rPr>
              <a:t>, </a:t>
            </a:r>
            <a:r>
              <a:rPr lang="ko-KR" altLang="en-US" sz="2800" dirty="0">
                <a:latin typeface="Bodoni MT Black" panose="02070A03080606020203" pitchFamily="18" charset="0"/>
                <a:ea typeface="나눔고딕 ExtraBold" panose="020D0904000000000000" pitchFamily="50" charset="-127"/>
              </a:rPr>
              <a:t>판매자의 등급 분류를 </a:t>
            </a:r>
            <a:br>
              <a:rPr lang="en-US" altLang="ko-KR" sz="2800" dirty="0">
                <a:latin typeface="Bodoni MT Black" panose="02070A03080606020203" pitchFamily="18" charset="0"/>
                <a:ea typeface="나눔고딕 ExtraBold" panose="020D0904000000000000" pitchFamily="50" charset="-127"/>
              </a:rPr>
            </a:br>
            <a:r>
              <a:rPr lang="ko-KR" altLang="en-US" sz="2800" dirty="0">
                <a:latin typeface="Bodoni MT Black" panose="02070A03080606020203" pitchFamily="18" charset="0"/>
                <a:ea typeface="나눔고딕 ExtraBold" panose="020D0904000000000000" pitchFamily="50" charset="-127"/>
              </a:rPr>
              <a:t>보조할 수 있는 인공지능 모델 구축</a:t>
            </a:r>
            <a:br>
              <a:rPr lang="en-US" altLang="ko-KR" sz="2400" dirty="0">
                <a:latin typeface="Bodoni MT Black" panose="02070A03080606020203" pitchFamily="18" charset="0"/>
                <a:ea typeface="나눔고딕 ExtraBold" panose="020D0904000000000000" pitchFamily="50" charset="-127"/>
              </a:rPr>
            </a:br>
            <a:endParaRPr lang="ko-KR" altLang="en-US" sz="2400" dirty="0">
              <a:latin typeface="Bodoni MT Black" panose="02070A03080606020203" pitchFamily="18" charset="0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C96A32-A5A1-7D63-933B-29FC9D4BE79E}"/>
              </a:ext>
            </a:extLst>
          </p:cNvPr>
          <p:cNvSpPr txBox="1"/>
          <p:nvPr/>
        </p:nvSpPr>
        <p:spPr>
          <a:xfrm>
            <a:off x="530578" y="3906230"/>
            <a:ext cx="82070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현재 수준</a:t>
            </a:r>
            <a:r>
              <a:rPr lang="en-US" altLang="ko-KR" sz="2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(</a:t>
            </a:r>
            <a:r>
              <a:rPr lang="ko-KR" altLang="en-US" sz="2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최대 </a:t>
            </a:r>
            <a:r>
              <a:rPr lang="en-US" altLang="ko-KR" sz="2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60%)</a:t>
            </a:r>
            <a:r>
              <a:rPr lang="ko-KR" altLang="en-US" sz="2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으로는 곧바로 적용하기는 무리이나</a:t>
            </a:r>
            <a:r>
              <a:rPr lang="en-US" altLang="ko-KR" sz="2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2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짧은 시간내에 성능을 크게 끌어올린 것으로 전망하여</a:t>
            </a:r>
            <a:br>
              <a:rPr lang="en-US" altLang="ko-KR" sz="2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r>
              <a:rPr lang="ko-KR" altLang="en-US" sz="2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근시일 내에 성능을 실제 데이터로 시험 적용해도 좋을 만큼 끌어올릴 수 있을 것으로 전망함</a:t>
            </a:r>
            <a:r>
              <a:rPr lang="en-US" altLang="ko-KR" sz="2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endParaRPr lang="ko-KR" altLang="en-US" sz="24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88333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4374468" y="6450720"/>
            <a:ext cx="395064" cy="270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b="1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34</a:t>
            </a:fld>
            <a:endParaRPr b="1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242" name="Google Shape;242;p17"/>
          <p:cNvSpPr txBox="1">
            <a:spLocks noGrp="1"/>
          </p:cNvSpPr>
          <p:nvPr>
            <p:ph type="title"/>
          </p:nvPr>
        </p:nvSpPr>
        <p:spPr>
          <a:xfrm>
            <a:off x="2411760" y="1988840"/>
            <a:ext cx="4320480" cy="36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AD4A48"/>
              </a:buClr>
              <a:buSzPct val="100000"/>
              <a:buFont typeface="Arial"/>
              <a:buNone/>
            </a:pPr>
            <a:r>
              <a:rPr lang="ko-KR" sz="8000" dirty="0" err="1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Q</a:t>
            </a:r>
            <a:r>
              <a:rPr lang="ko-KR" sz="800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 &amp;</a:t>
            </a:r>
            <a:r>
              <a:rPr lang="en-US" altLang="ko-KR" sz="800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 </a:t>
            </a:r>
            <a:r>
              <a:rPr lang="ko-KR" sz="8000" dirty="0" err="1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A</a:t>
            </a:r>
            <a:endParaRPr sz="800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8"/>
          <p:cNvSpPr txBox="1">
            <a:spLocks noGrp="1"/>
          </p:cNvSpPr>
          <p:nvPr>
            <p:ph type="body" idx="4294967295"/>
          </p:nvPr>
        </p:nvSpPr>
        <p:spPr>
          <a:xfrm>
            <a:off x="323528" y="2533135"/>
            <a:ext cx="8647291" cy="2570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2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3"/>
              </a:rPr>
              <a:t>한준희, 정성훈, 박경수 and </a:t>
            </a:r>
            <a:r>
              <a:rPr lang="ko-KR" sz="1200" b="0" i="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3"/>
              </a:rPr>
              <a:t>유태선</a:t>
            </a:r>
            <a:r>
              <a:rPr lang="ko-KR" sz="12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3"/>
              </a:rPr>
              <a:t>. (2021). 딥러닝 이미지 인식 기술을 활용한 소고기 등심 세부 부위 분류. </a:t>
            </a:r>
            <a:r>
              <a:rPr lang="ko-KR" sz="1200" b="0" i="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3"/>
              </a:rPr>
              <a:t>한국산업경영시스템학회지</a:t>
            </a:r>
            <a:r>
              <a:rPr lang="ko-KR" sz="12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3"/>
              </a:rPr>
              <a:t>, 44(3), 1-9.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altLang="en-US" sz="1200" b="0" dirty="0"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축산물 등급판정 세부기준 </a:t>
            </a:r>
            <a:r>
              <a:rPr lang="en-US" altLang="ko-KR" sz="1200" b="0" dirty="0"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[</a:t>
            </a:r>
            <a:r>
              <a:rPr lang="ko-KR" altLang="en-US" sz="1200" b="0" dirty="0"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시행 </a:t>
            </a:r>
            <a:r>
              <a:rPr lang="en-US" altLang="ko-KR" sz="1200" b="0" dirty="0"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2020. 12. 29.]</a:t>
            </a:r>
            <a:r>
              <a:rPr lang="ko-KR" altLang="en-US" sz="1200" b="0" dirty="0"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 </a:t>
            </a:r>
            <a:r>
              <a:rPr lang="en-US" altLang="ko-KR" sz="1200" b="0" dirty="0"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[</a:t>
            </a:r>
            <a:r>
              <a:rPr lang="ko-KR" altLang="en-US" sz="1200" b="0" dirty="0" err="1"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농림축산식품부고시</a:t>
            </a:r>
            <a:r>
              <a:rPr lang="ko-KR" altLang="en-US" sz="1200" b="0" dirty="0"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 제</a:t>
            </a:r>
            <a:r>
              <a:rPr lang="en-US" altLang="ko-KR" sz="1200" b="0" dirty="0"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2020-112</a:t>
            </a:r>
            <a:r>
              <a:rPr lang="ko-KR" altLang="en-US" sz="1200" b="0" dirty="0"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호</a:t>
            </a:r>
            <a:r>
              <a:rPr lang="en-US" altLang="ko-KR" sz="1200" b="0" dirty="0"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, 2020. 12. 29., </a:t>
            </a:r>
            <a:r>
              <a:rPr lang="ko-KR" altLang="en-US" sz="1200" b="0" dirty="0"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일부개정</a:t>
            </a:r>
            <a:r>
              <a:rPr lang="en-US" altLang="ko-KR" sz="1200" b="0" dirty="0"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]</a:t>
            </a:r>
            <a:r>
              <a:rPr lang="ko-KR" altLang="en-US" sz="1200" b="0" dirty="0"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농림축산식품부</a:t>
            </a:r>
            <a:r>
              <a:rPr lang="en-US" altLang="ko-KR" sz="1200" b="0" dirty="0"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(</a:t>
            </a:r>
            <a:r>
              <a:rPr lang="ko-KR" altLang="en-US" sz="1200" b="0" dirty="0"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축산정책과</a:t>
            </a:r>
            <a:r>
              <a:rPr lang="en-US" altLang="ko-KR" sz="1200" b="0" dirty="0"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)</a:t>
            </a:r>
            <a:endParaRPr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200" b="0" i="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5"/>
              </a:rPr>
              <a:t>AIHub</a:t>
            </a:r>
            <a:r>
              <a:rPr lang="ko-KR" sz="12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5"/>
              </a:rPr>
              <a:t> "축산물 품질(QC) 이미지" 데이터 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6"/>
              </a:rPr>
              <a:t>“돼지고기 등급기준 개선” 한목소리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6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6"/>
              </a:rPr>
              <a:t>농민신문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6"/>
              </a:rPr>
              <a:t>, 2021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6"/>
              </a:rPr>
              <a:t>년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6"/>
              </a:rPr>
              <a:t>4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6"/>
              </a:rPr>
              <a:t>월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6"/>
              </a:rPr>
              <a:t>16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6"/>
              </a:rPr>
              <a:t>일 수정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6"/>
              </a:rPr>
              <a:t>, 2022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6"/>
              </a:rPr>
              <a:t>년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6"/>
              </a:rPr>
              <a:t>11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6"/>
              </a:rPr>
              <a:t>월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6"/>
              </a:rPr>
              <a:t>23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6"/>
              </a:rPr>
              <a:t>일 검색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ko-KR" sz="12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7"/>
              </a:rPr>
              <a:t>[</a:t>
            </a:r>
            <a:r>
              <a:rPr lang="ko-KR" altLang="en-US" sz="12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7"/>
              </a:rPr>
              <a:t>고기의 등급</a:t>
            </a:r>
            <a:r>
              <a:rPr lang="en-US" altLang="ko-KR" sz="12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7"/>
              </a:rPr>
              <a:t>] </a:t>
            </a:r>
            <a:r>
              <a:rPr lang="ko-KR" altLang="en-US" sz="12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7"/>
              </a:rPr>
              <a:t>한돈</a:t>
            </a:r>
            <a:r>
              <a:rPr lang="en-US" altLang="ko-KR" sz="12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7"/>
              </a:rPr>
              <a:t>(</a:t>
            </a:r>
            <a:r>
              <a:rPr lang="ko-KR" altLang="en-US" sz="12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7"/>
              </a:rPr>
              <a:t>국내산 돼지고기</a:t>
            </a:r>
            <a:r>
              <a:rPr lang="en-US" altLang="ko-KR" sz="12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7"/>
              </a:rPr>
              <a:t>))</a:t>
            </a:r>
            <a:r>
              <a:rPr lang="ko-KR" altLang="en-US" sz="12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7"/>
              </a:rPr>
              <a:t>의 등급체계</a:t>
            </a:r>
            <a:r>
              <a:rPr lang="en-US" altLang="ko-KR" sz="12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7"/>
              </a:rPr>
              <a:t>, 2018</a:t>
            </a:r>
            <a:r>
              <a:rPr lang="ko-KR" altLang="en-US" sz="12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7"/>
              </a:rPr>
              <a:t>년 </a:t>
            </a:r>
            <a:r>
              <a:rPr lang="en-US" altLang="ko-KR" sz="12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7"/>
              </a:rPr>
              <a:t>10</a:t>
            </a:r>
            <a:r>
              <a:rPr lang="ko-KR" altLang="en-US" sz="12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7"/>
              </a:rPr>
              <a:t>월 </a:t>
            </a:r>
            <a:r>
              <a:rPr lang="en-US" altLang="ko-KR" sz="12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7"/>
              </a:rPr>
              <a:t>27</a:t>
            </a:r>
            <a:r>
              <a:rPr lang="ko-KR" altLang="en-US" sz="12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7"/>
              </a:rPr>
              <a:t>일 작성</a:t>
            </a:r>
            <a:r>
              <a:rPr lang="en-US" altLang="ko-KR" sz="12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7"/>
              </a:rPr>
              <a:t>, 2022</a:t>
            </a:r>
            <a:r>
              <a:rPr lang="ko-KR" altLang="en-US" sz="12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7"/>
              </a:rPr>
              <a:t>년 </a:t>
            </a:r>
            <a:r>
              <a:rPr lang="en-US" altLang="ko-KR" sz="12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7"/>
              </a:rPr>
              <a:t>11</a:t>
            </a:r>
            <a:r>
              <a:rPr lang="ko-KR" altLang="en-US" sz="12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7"/>
              </a:rPr>
              <a:t>월 </a:t>
            </a:r>
            <a:r>
              <a:rPr lang="en-US" altLang="ko-KR" sz="12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7"/>
              </a:rPr>
              <a:t>25</a:t>
            </a:r>
            <a:r>
              <a:rPr lang="ko-KR" altLang="en-US" sz="12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7"/>
              </a:rPr>
              <a:t>일 검색</a:t>
            </a:r>
            <a:endParaRPr lang="en-US" altLang="ko-KR" sz="1200" b="0" i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altLang="en-US" sz="12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8"/>
              </a:rPr>
              <a:t>축산물품질평가원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8"/>
              </a:rPr>
              <a:t>Instagram, 2022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8"/>
              </a:rPr>
              <a:t>년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8"/>
              </a:rPr>
              <a:t>11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8"/>
              </a:rPr>
              <a:t>월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8"/>
              </a:rPr>
              <a:t>21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8"/>
              </a:rPr>
              <a:t>일 작성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8"/>
              </a:rPr>
              <a:t>, 2022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8"/>
              </a:rPr>
              <a:t>년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8"/>
              </a:rPr>
              <a:t>12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8"/>
              </a:rPr>
              <a:t>월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8"/>
              </a:rPr>
              <a:t>02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8"/>
              </a:rPr>
              <a:t>일 검색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ko-KR" sz="12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‘</a:t>
            </a:r>
            <a:r>
              <a:rPr lang="ko-KR" altLang="en-US" sz="12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9"/>
              </a:rPr>
              <a:t>인공지능으로 소고기 품질 판단한다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9"/>
              </a:rPr>
              <a:t>‘ </a:t>
            </a:r>
            <a:r>
              <a:rPr lang="ko-KR" altLang="en-US" sz="12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9"/>
              </a:rPr>
              <a:t>농수축산신문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9"/>
              </a:rPr>
              <a:t>, 2020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9"/>
              </a:rPr>
              <a:t>년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9"/>
              </a:rPr>
              <a:t>11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9"/>
              </a:rPr>
              <a:t>월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9"/>
              </a:rPr>
              <a:t>04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9"/>
              </a:rPr>
              <a:t>일 작성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9"/>
              </a:rPr>
              <a:t>, 2022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9"/>
              </a:rPr>
              <a:t>년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9"/>
              </a:rPr>
              <a:t>12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9"/>
              </a:rPr>
              <a:t>월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9"/>
              </a:rPr>
              <a:t>02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  <a:hlinkClick r:id="rId9"/>
              </a:rPr>
              <a:t>일 검색</a:t>
            </a:r>
            <a:endParaRPr lang="en-US" altLang="ko-KR" sz="1200" b="0" i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248" name="Google Shape;248;p18"/>
          <p:cNvSpPr txBox="1">
            <a:spLocks noGrp="1"/>
          </p:cNvSpPr>
          <p:nvPr>
            <p:ph type="sldNum" idx="12"/>
          </p:nvPr>
        </p:nvSpPr>
        <p:spPr>
          <a:xfrm>
            <a:off x="4374468" y="6450720"/>
            <a:ext cx="395064" cy="270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35</a:t>
            </a:fld>
            <a:endParaRPr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249" name="Google Shape;249;p18"/>
          <p:cNvSpPr txBox="1">
            <a:spLocks noGrp="1"/>
          </p:cNvSpPr>
          <p:nvPr>
            <p:ph type="title"/>
          </p:nvPr>
        </p:nvSpPr>
        <p:spPr>
          <a:xfrm>
            <a:off x="4572000" y="136525"/>
            <a:ext cx="3672408" cy="79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ko-KR" sz="2200" dirty="0">
                <a:solidFill>
                  <a:schemeClr val="lt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자료 출처 및 참고 문헌</a:t>
            </a:r>
            <a:endParaRPr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2F6D669-A4FE-6709-7A07-D7B1B6F194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36</a:t>
            </a:fld>
            <a:endParaRPr lang="ko-KR" altLang="en-US"/>
          </a:p>
        </p:txBody>
      </p:sp>
      <p:sp>
        <p:nvSpPr>
          <p:cNvPr id="7" name="Google Shape;254;p19">
            <a:extLst>
              <a:ext uri="{FF2B5EF4-FFF2-40B4-BE49-F238E27FC236}">
                <a16:creationId xmlns:a16="http://schemas.microsoft.com/office/drawing/2014/main" id="{4205485E-EB24-7D87-4FA2-2C0418D34A28}"/>
              </a:ext>
            </a:extLst>
          </p:cNvPr>
          <p:cNvSpPr txBox="1">
            <a:spLocks/>
          </p:cNvSpPr>
          <p:nvPr/>
        </p:nvSpPr>
        <p:spPr>
          <a:xfrm>
            <a:off x="671845" y="3311805"/>
            <a:ext cx="7992888" cy="1321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4A48"/>
              </a:buClr>
              <a:buSzPts val="2500"/>
              <a:buFont typeface="Calibri"/>
              <a:buNone/>
              <a:defRPr sz="2500" b="1" i="0" u="none" strike="noStrike" cap="none">
                <a:solidFill>
                  <a:srgbClr val="AD4A4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7000"/>
            </a:pPr>
            <a:r>
              <a:rPr lang="ko-KR" altLang="en-US" sz="6600" dirty="0">
                <a:latin typeface="Arial"/>
                <a:ea typeface="Arial"/>
                <a:cs typeface="Arial"/>
                <a:sym typeface="Arial"/>
              </a:rPr>
              <a:t>감사합니다</a:t>
            </a:r>
            <a:endParaRPr lang="en-US" sz="66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6278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323528" y="86411"/>
            <a:ext cx="3672408" cy="79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D4A48"/>
              </a:buClr>
              <a:buSzPts val="2500"/>
              <a:buFont typeface="Arial"/>
              <a:buNone/>
            </a:pPr>
            <a:r>
              <a:rPr lang="ko-KR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주제 선정 배경</a:t>
            </a:r>
            <a:endParaRPr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90" name="Google Shape;90;p3"/>
          <p:cNvSpPr txBox="1">
            <a:spLocks noGrp="1"/>
          </p:cNvSpPr>
          <p:nvPr>
            <p:ph type="sldNum" idx="12"/>
          </p:nvPr>
        </p:nvSpPr>
        <p:spPr>
          <a:xfrm>
            <a:off x="4374468" y="6450720"/>
            <a:ext cx="395064" cy="270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  <p:sp>
        <p:nvSpPr>
          <p:cNvPr id="91" name="Google Shape;91;p3"/>
          <p:cNvSpPr txBox="1"/>
          <p:nvPr/>
        </p:nvSpPr>
        <p:spPr>
          <a:xfrm>
            <a:off x="4572000" y="188640"/>
            <a:ext cx="280831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1. 배경 및 주제 </a:t>
            </a:r>
            <a:endParaRPr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7D8606-264B-3A79-0FF8-428739CF8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408" y="1367740"/>
            <a:ext cx="6043184" cy="508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26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323528" y="86411"/>
            <a:ext cx="3672408" cy="79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D4A48"/>
              </a:buClr>
              <a:buSzPts val="2500"/>
              <a:buFont typeface="Arial"/>
              <a:buNone/>
            </a:pPr>
            <a:r>
              <a:rPr lang="ko-KR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주제 선정 배경</a:t>
            </a:r>
            <a:endParaRPr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90" name="Google Shape;90;p3"/>
          <p:cNvSpPr txBox="1">
            <a:spLocks noGrp="1"/>
          </p:cNvSpPr>
          <p:nvPr>
            <p:ph type="sldNum" idx="12"/>
          </p:nvPr>
        </p:nvSpPr>
        <p:spPr>
          <a:xfrm>
            <a:off x="4374468" y="6450720"/>
            <a:ext cx="395064" cy="270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  <p:sp>
        <p:nvSpPr>
          <p:cNvPr id="91" name="Google Shape;91;p3"/>
          <p:cNvSpPr txBox="1"/>
          <p:nvPr/>
        </p:nvSpPr>
        <p:spPr>
          <a:xfrm>
            <a:off x="4572000" y="188640"/>
            <a:ext cx="280831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1. 배경 및 주제 </a:t>
            </a:r>
            <a:endParaRPr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pic>
        <p:nvPicPr>
          <p:cNvPr id="92" name="Google Shape;9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648" y="1412776"/>
            <a:ext cx="1137726" cy="432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39952" y="1412776"/>
            <a:ext cx="1053775" cy="432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97434" y="1412776"/>
            <a:ext cx="965755" cy="4320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602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"/>
          <p:cNvSpPr txBox="1">
            <a:spLocks noGrp="1"/>
          </p:cNvSpPr>
          <p:nvPr>
            <p:ph type="title"/>
          </p:nvPr>
        </p:nvSpPr>
        <p:spPr>
          <a:xfrm>
            <a:off x="323528" y="86411"/>
            <a:ext cx="3672408" cy="79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D4A48"/>
              </a:buClr>
              <a:buSzPts val="2500"/>
              <a:buFont typeface="Arial"/>
              <a:buNone/>
            </a:pPr>
            <a:r>
              <a:rPr lang="ko-KR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주제 선정 배경</a:t>
            </a:r>
            <a:endParaRPr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01" name="Google Shape;101;p4"/>
          <p:cNvSpPr txBox="1">
            <a:spLocks noGrp="1"/>
          </p:cNvSpPr>
          <p:nvPr>
            <p:ph type="sldNum" idx="12"/>
          </p:nvPr>
        </p:nvSpPr>
        <p:spPr>
          <a:xfrm>
            <a:off x="4374468" y="6450720"/>
            <a:ext cx="395064" cy="270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6</a:t>
            </a:fld>
            <a:endParaRPr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02" name="Google Shape;102;p4"/>
          <p:cNvSpPr txBox="1"/>
          <p:nvPr/>
        </p:nvSpPr>
        <p:spPr>
          <a:xfrm>
            <a:off x="4572000" y="188640"/>
            <a:ext cx="280831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lt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1. 배경 및 주제 </a:t>
            </a:r>
            <a:endParaRPr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pic>
        <p:nvPicPr>
          <p:cNvPr id="3" name="그림 2" descr="사람, 물고기이(가) 표시된 사진&#10;&#10;자동 생성된 설명">
            <a:extLst>
              <a:ext uri="{FF2B5EF4-FFF2-40B4-BE49-F238E27FC236}">
                <a16:creationId xmlns:a16="http://schemas.microsoft.com/office/drawing/2014/main" id="{0D29C158-5A51-EE7C-6900-628385C02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169" y="1552318"/>
            <a:ext cx="7399661" cy="471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84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"/>
          <p:cNvSpPr txBox="1">
            <a:spLocks noGrp="1"/>
          </p:cNvSpPr>
          <p:nvPr>
            <p:ph type="title"/>
          </p:nvPr>
        </p:nvSpPr>
        <p:spPr>
          <a:xfrm>
            <a:off x="323528" y="86411"/>
            <a:ext cx="3672408" cy="79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D4A48"/>
              </a:buClr>
              <a:buSzPts val="2500"/>
              <a:buFont typeface="Arial"/>
              <a:buNone/>
            </a:pPr>
            <a:r>
              <a:rPr lang="ko-KR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주제 선정 배경</a:t>
            </a:r>
            <a:endParaRPr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01" name="Google Shape;101;p4"/>
          <p:cNvSpPr txBox="1">
            <a:spLocks noGrp="1"/>
          </p:cNvSpPr>
          <p:nvPr>
            <p:ph type="sldNum" idx="12"/>
          </p:nvPr>
        </p:nvSpPr>
        <p:spPr>
          <a:xfrm>
            <a:off x="4374468" y="6450720"/>
            <a:ext cx="395064" cy="270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7</a:t>
            </a:fld>
            <a:endParaRPr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02" name="Google Shape;102;p4"/>
          <p:cNvSpPr txBox="1"/>
          <p:nvPr/>
        </p:nvSpPr>
        <p:spPr>
          <a:xfrm>
            <a:off x="4572000" y="188640"/>
            <a:ext cx="280831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lt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1. 배경 및 주제 </a:t>
            </a:r>
            <a:endParaRPr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pic>
        <p:nvPicPr>
          <p:cNvPr id="103" name="Google Shape;10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939" y="1793506"/>
            <a:ext cx="8126677" cy="3874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"/>
          <p:cNvSpPr txBox="1">
            <a:spLocks noGrp="1"/>
          </p:cNvSpPr>
          <p:nvPr>
            <p:ph type="title"/>
          </p:nvPr>
        </p:nvSpPr>
        <p:spPr>
          <a:xfrm>
            <a:off x="323528" y="86411"/>
            <a:ext cx="3672408" cy="79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D4A48"/>
              </a:buClr>
              <a:buSzPts val="2500"/>
              <a:buFont typeface="Arial"/>
              <a:buNone/>
            </a:pPr>
            <a:r>
              <a:rPr lang="ko-KR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모델 주제</a:t>
            </a:r>
            <a:endParaRPr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11" name="Google Shape;111;p5"/>
          <p:cNvSpPr txBox="1">
            <a:spLocks noGrp="1"/>
          </p:cNvSpPr>
          <p:nvPr>
            <p:ph type="sldNum" idx="12"/>
          </p:nvPr>
        </p:nvSpPr>
        <p:spPr>
          <a:xfrm>
            <a:off x="4374466" y="6398605"/>
            <a:ext cx="395064" cy="270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 dirty="0"/>
          </a:p>
        </p:txBody>
      </p:sp>
      <p:sp>
        <p:nvSpPr>
          <p:cNvPr id="112" name="Google Shape;112;p5"/>
          <p:cNvSpPr txBox="1"/>
          <p:nvPr/>
        </p:nvSpPr>
        <p:spPr>
          <a:xfrm>
            <a:off x="4572000" y="188640"/>
            <a:ext cx="280831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lt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1. 배경 및 주제 </a:t>
            </a:r>
            <a:endParaRPr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85FDF7-071D-E957-758C-2416D03CD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10" y="2024148"/>
            <a:ext cx="7868578" cy="37637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1C4330-BBBA-1B0B-9D48-1323BCB1D2BF}"/>
              </a:ext>
            </a:extLst>
          </p:cNvPr>
          <p:cNvSpPr txBox="1"/>
          <p:nvPr/>
        </p:nvSpPr>
        <p:spPr>
          <a:xfrm>
            <a:off x="1083670" y="1435198"/>
            <a:ext cx="6976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Bodoni MT Black" panose="02070A03080606020203" pitchFamily="18" charset="0"/>
                <a:ea typeface="나눔고딕 ExtraBold" panose="020D0904000000000000" pitchFamily="50" charset="-127"/>
              </a:rPr>
              <a:t>Deep Learning Processing for pork meat</a:t>
            </a:r>
            <a:endParaRPr lang="ko-KR" altLang="en-US" sz="2400" dirty="0">
              <a:latin typeface="Bodoni MT Black" panose="02070A03080606020203" pitchFamily="18" charset="0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EB756F-B946-445C-D792-5F339BE369CC}"/>
              </a:ext>
            </a:extLst>
          </p:cNvPr>
          <p:cNvSpPr/>
          <p:nvPr/>
        </p:nvSpPr>
        <p:spPr>
          <a:xfrm>
            <a:off x="439749" y="2351084"/>
            <a:ext cx="3439965" cy="4454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AAA90BB-8612-D647-4EDF-C1826A966DA8}"/>
              </a:ext>
            </a:extLst>
          </p:cNvPr>
          <p:cNvSpPr/>
          <p:nvPr/>
        </p:nvSpPr>
        <p:spPr>
          <a:xfrm>
            <a:off x="2506406" y="5467979"/>
            <a:ext cx="6318738" cy="4454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158872A-8012-5AAB-633D-15186925AA81}"/>
              </a:ext>
            </a:extLst>
          </p:cNvPr>
          <p:cNvSpPr/>
          <p:nvPr/>
        </p:nvSpPr>
        <p:spPr>
          <a:xfrm>
            <a:off x="2869540" y="1896862"/>
            <a:ext cx="6213231" cy="4454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BD6370-7E37-F726-CFBC-84733F4F4FD3}"/>
              </a:ext>
            </a:extLst>
          </p:cNvPr>
          <p:cNvSpPr/>
          <p:nvPr/>
        </p:nvSpPr>
        <p:spPr>
          <a:xfrm>
            <a:off x="6138614" y="2179240"/>
            <a:ext cx="388622" cy="4454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E4E3FCB-1165-965E-718E-8FC405022692}"/>
              </a:ext>
            </a:extLst>
          </p:cNvPr>
          <p:cNvSpPr/>
          <p:nvPr/>
        </p:nvSpPr>
        <p:spPr>
          <a:xfrm>
            <a:off x="4015251" y="2246886"/>
            <a:ext cx="281353" cy="4454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"/>
          <p:cNvSpPr txBox="1">
            <a:spLocks noGrp="1"/>
          </p:cNvSpPr>
          <p:nvPr>
            <p:ph type="title"/>
          </p:nvPr>
        </p:nvSpPr>
        <p:spPr>
          <a:xfrm>
            <a:off x="323528" y="86411"/>
            <a:ext cx="3672408" cy="79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D4A48"/>
              </a:buClr>
              <a:buSzPts val="2500"/>
              <a:buFont typeface="Arial"/>
              <a:buNone/>
            </a:pPr>
            <a:r>
              <a:rPr lang="ko-KR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모델 주제</a:t>
            </a:r>
            <a:endParaRPr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11" name="Google Shape;111;p5"/>
          <p:cNvSpPr txBox="1">
            <a:spLocks noGrp="1"/>
          </p:cNvSpPr>
          <p:nvPr>
            <p:ph type="sldNum" idx="12"/>
          </p:nvPr>
        </p:nvSpPr>
        <p:spPr>
          <a:xfrm>
            <a:off x="4374466" y="6398605"/>
            <a:ext cx="395064" cy="270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 dirty="0"/>
          </a:p>
        </p:txBody>
      </p:sp>
      <p:sp>
        <p:nvSpPr>
          <p:cNvPr id="112" name="Google Shape;112;p5"/>
          <p:cNvSpPr txBox="1"/>
          <p:nvPr/>
        </p:nvSpPr>
        <p:spPr>
          <a:xfrm>
            <a:off x="4572000" y="188640"/>
            <a:ext cx="280831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lt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1. 배경 및 주제 </a:t>
            </a:r>
            <a:endParaRPr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AAA90BB-8612-D647-4EDF-C1826A966DA8}"/>
              </a:ext>
            </a:extLst>
          </p:cNvPr>
          <p:cNvSpPr/>
          <p:nvPr/>
        </p:nvSpPr>
        <p:spPr>
          <a:xfrm>
            <a:off x="2506406" y="5467979"/>
            <a:ext cx="6318738" cy="4454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158872A-8012-5AAB-633D-15186925AA81}"/>
              </a:ext>
            </a:extLst>
          </p:cNvPr>
          <p:cNvSpPr/>
          <p:nvPr/>
        </p:nvSpPr>
        <p:spPr>
          <a:xfrm>
            <a:off x="2869540" y="1896862"/>
            <a:ext cx="6213231" cy="4454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C46E9A-00CF-656F-6CF6-9C559EAC3C21}"/>
              </a:ext>
            </a:extLst>
          </p:cNvPr>
          <p:cNvSpPr txBox="1"/>
          <p:nvPr/>
        </p:nvSpPr>
        <p:spPr>
          <a:xfrm>
            <a:off x="530578" y="1790485"/>
            <a:ext cx="82070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Bodoni MT Black" panose="02070A03080606020203" pitchFamily="18" charset="0"/>
                <a:ea typeface="나눔고딕 ExtraBold" panose="020D0904000000000000" pitchFamily="50" charset="-127"/>
              </a:rPr>
              <a:t>우리의 목표</a:t>
            </a:r>
            <a:endParaRPr lang="en-US" altLang="ko-KR" sz="2800" dirty="0">
              <a:latin typeface="Bodoni MT Black" panose="02070A03080606020203" pitchFamily="18" charset="0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800" dirty="0">
                <a:latin typeface="Bodoni MT Black" panose="02070A03080606020203" pitchFamily="18" charset="0"/>
                <a:ea typeface="나눔고딕 ExtraBold" panose="020D0904000000000000" pitchFamily="50" charset="-127"/>
              </a:rPr>
              <a:t>돼지고기 축산업자</a:t>
            </a:r>
            <a:r>
              <a:rPr lang="en-US" altLang="ko-KR" sz="2800" dirty="0">
                <a:latin typeface="Bodoni MT Black" panose="02070A03080606020203" pitchFamily="18" charset="0"/>
                <a:ea typeface="나눔고딕 ExtraBold" panose="020D0904000000000000" pitchFamily="50" charset="-127"/>
              </a:rPr>
              <a:t>, </a:t>
            </a:r>
            <a:r>
              <a:rPr lang="ko-KR" altLang="en-US" sz="2800" dirty="0">
                <a:latin typeface="Bodoni MT Black" panose="02070A03080606020203" pitchFamily="18" charset="0"/>
                <a:ea typeface="나눔고딕 ExtraBold" panose="020D0904000000000000" pitchFamily="50" charset="-127"/>
              </a:rPr>
              <a:t>판매자의 등급 분류를 </a:t>
            </a:r>
            <a:br>
              <a:rPr lang="en-US" altLang="ko-KR" sz="2800" dirty="0">
                <a:latin typeface="Bodoni MT Black" panose="02070A03080606020203" pitchFamily="18" charset="0"/>
                <a:ea typeface="나눔고딕 ExtraBold" panose="020D0904000000000000" pitchFamily="50" charset="-127"/>
              </a:rPr>
            </a:br>
            <a:r>
              <a:rPr lang="ko-KR" altLang="en-US" sz="2800" dirty="0">
                <a:latin typeface="Bodoni MT Black" panose="02070A03080606020203" pitchFamily="18" charset="0"/>
                <a:ea typeface="나눔고딕 ExtraBold" panose="020D0904000000000000" pitchFamily="50" charset="-127"/>
              </a:rPr>
              <a:t>보조할 수 있는 인공지능 모델 구축</a:t>
            </a:r>
            <a:br>
              <a:rPr lang="en-US" altLang="ko-KR" sz="2400" dirty="0">
                <a:latin typeface="Bodoni MT Black" panose="02070A03080606020203" pitchFamily="18" charset="0"/>
                <a:ea typeface="나눔고딕 ExtraBold" panose="020D0904000000000000" pitchFamily="50" charset="-127"/>
              </a:rPr>
            </a:br>
            <a:endParaRPr lang="ko-KR" altLang="en-US" sz="2400" dirty="0">
              <a:latin typeface="Bodoni MT Black" panose="02070A03080606020203" pitchFamily="18" charset="0"/>
              <a:ea typeface="나눔고딕 ExtraBold" panose="020D09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55FB95-80D7-E21E-02F0-664D2B328FB8}"/>
              </a:ext>
            </a:extLst>
          </p:cNvPr>
          <p:cNvSpPr txBox="1"/>
          <p:nvPr/>
        </p:nvSpPr>
        <p:spPr>
          <a:xfrm>
            <a:off x="530578" y="3906230"/>
            <a:ext cx="8207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Bodoni MT Black" panose="02070A03080606020203" pitchFamily="18" charset="0"/>
                <a:ea typeface="나눔고딕 ExtraBold" panose="020D0904000000000000" pitchFamily="50" charset="-127"/>
              </a:rPr>
              <a:t>모델의 확장 적용</a:t>
            </a:r>
            <a:endParaRPr lang="en-US" altLang="ko-KR" sz="2400" dirty="0">
              <a:latin typeface="Bodoni MT Black" panose="02070A03080606020203" pitchFamily="18" charset="0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400" dirty="0">
                <a:latin typeface="Bodoni MT Black" panose="02070A03080606020203" pitchFamily="18" charset="0"/>
                <a:ea typeface="나눔고딕 ExtraBold" panose="020D0904000000000000" pitchFamily="50" charset="-127"/>
              </a:rPr>
              <a:t>식당에서 돼지고기를 </a:t>
            </a:r>
            <a:r>
              <a:rPr lang="ko-KR" altLang="en-US" sz="2400" dirty="0" err="1">
                <a:latin typeface="Bodoni MT Black" panose="02070A03080606020203" pitchFamily="18" charset="0"/>
                <a:ea typeface="나눔고딕 ExtraBold" panose="020D0904000000000000" pitchFamily="50" charset="-127"/>
              </a:rPr>
              <a:t>사먹을</a:t>
            </a:r>
            <a:r>
              <a:rPr lang="ko-KR" altLang="en-US" sz="2400" dirty="0">
                <a:latin typeface="Bodoni MT Black" panose="02070A03080606020203" pitchFamily="18" charset="0"/>
                <a:ea typeface="나눔고딕 ExtraBold" panose="020D0904000000000000" pitchFamily="50" charset="-127"/>
              </a:rPr>
              <a:t> 때</a:t>
            </a:r>
            <a:r>
              <a:rPr lang="en-US" altLang="ko-KR" sz="2400" dirty="0">
                <a:latin typeface="Bodoni MT Black" panose="02070A03080606020203" pitchFamily="18" charset="0"/>
                <a:ea typeface="나눔고딕 ExtraBold" panose="020D0904000000000000" pitchFamily="50" charset="-127"/>
              </a:rPr>
              <a:t>, </a:t>
            </a:r>
            <a:br>
              <a:rPr lang="en-US" altLang="ko-KR" sz="2400" dirty="0">
                <a:latin typeface="Bodoni MT Black" panose="02070A03080606020203" pitchFamily="18" charset="0"/>
                <a:ea typeface="나눔고딕 ExtraBold" panose="020D0904000000000000" pitchFamily="50" charset="-127"/>
              </a:rPr>
            </a:br>
            <a:r>
              <a:rPr lang="ko-KR" altLang="en-US" sz="2400" dirty="0">
                <a:latin typeface="Bodoni MT Black" panose="02070A03080606020203" pitchFamily="18" charset="0"/>
                <a:ea typeface="나눔고딕 ExtraBold" panose="020D0904000000000000" pitchFamily="50" charset="-127"/>
              </a:rPr>
              <a:t>사진을 찍어 돼지고기의 등급을 알아보는 앱 개발  </a:t>
            </a:r>
          </a:p>
        </p:txBody>
      </p:sp>
    </p:spTree>
    <p:extLst>
      <p:ext uri="{BB962C8B-B14F-4D97-AF65-F5344CB8AC3E}">
        <p14:creationId xmlns:p14="http://schemas.microsoft.com/office/powerpoint/2010/main" val="738339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1566</TotalTime>
  <Words>1563</Words>
  <Application>Microsoft Office PowerPoint</Application>
  <PresentationFormat>화면 슬라이드 쇼(4:3)</PresentationFormat>
  <Paragraphs>444</Paragraphs>
  <Slides>36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7" baseType="lpstr">
      <vt:lpstr>Gulimche</vt:lpstr>
      <vt:lpstr>나눔고딕</vt:lpstr>
      <vt:lpstr>나눔고딕 ExtraBold</vt:lpstr>
      <vt:lpstr>나눔고딕OTF</vt:lpstr>
      <vt:lpstr>나눔고딕OTF ExtraBold</vt:lpstr>
      <vt:lpstr>Malgun Gothic</vt:lpstr>
      <vt:lpstr>Arial</vt:lpstr>
      <vt:lpstr>Bodoni MT Black</vt:lpstr>
      <vt:lpstr>Calibri</vt:lpstr>
      <vt:lpstr>Wingdings</vt:lpstr>
      <vt:lpstr>Office 테마</vt:lpstr>
      <vt:lpstr>이미지 인식  딥 러닝 모델을 활용한  돼지고기 등급 분류하기</vt:lpstr>
      <vt:lpstr>PowerPoint 프레젠테이션</vt:lpstr>
      <vt:lpstr>주제 선정 배경</vt:lpstr>
      <vt:lpstr>주제 선정 배경</vt:lpstr>
      <vt:lpstr>주제 선정 배경</vt:lpstr>
      <vt:lpstr>주제 선정 배경</vt:lpstr>
      <vt:lpstr>주제 선정 배경</vt:lpstr>
      <vt:lpstr>모델 주제</vt:lpstr>
      <vt:lpstr>모델 주제</vt:lpstr>
      <vt:lpstr>데이터 출처 및 규모</vt:lpstr>
      <vt:lpstr>데이터 상세 설명</vt:lpstr>
      <vt:lpstr>이미지 전처리 Resize with Padding</vt:lpstr>
      <vt:lpstr>이미지 전처리 Zero-Centering</vt:lpstr>
      <vt:lpstr>이미지 전처리 Grayscale</vt:lpstr>
      <vt:lpstr>이미지 전처리 Augmentation</vt:lpstr>
      <vt:lpstr>이미지 분류 모델 적용 사용한 모델</vt:lpstr>
      <vt:lpstr>이미지 분류 모델 적용 비교군 생성 및 모델 적용</vt:lpstr>
      <vt:lpstr>결과 분석 결과 요약</vt:lpstr>
      <vt:lpstr>결과 분석 요약결과 시각화</vt:lpstr>
      <vt:lpstr>모델별 결과 분석 ResNet50(시험데이터)</vt:lpstr>
      <vt:lpstr>모델별 결과 분석 ResNet50(시험데이터)</vt:lpstr>
      <vt:lpstr>모델별 결과 분석 ResNet50</vt:lpstr>
      <vt:lpstr>모델별 결과 분석 ResNet50</vt:lpstr>
      <vt:lpstr>모델별 결과 분석 ResNet101</vt:lpstr>
      <vt:lpstr>모델별 결과 분석 ResNet101</vt:lpstr>
      <vt:lpstr>모델별 결과 분석 ResNet152</vt:lpstr>
      <vt:lpstr>모델별 결과 분석 ResNet152</vt:lpstr>
      <vt:lpstr>모델별 결과 분석 EfficientNetV2S</vt:lpstr>
      <vt:lpstr>모델별 결과 분석 EfficientNetV2S</vt:lpstr>
      <vt:lpstr>개선사항 및 정리 정리 코멘트</vt:lpstr>
      <vt:lpstr>개선사항 및 정리</vt:lpstr>
      <vt:lpstr>개선사항 및 정리</vt:lpstr>
      <vt:lpstr>개선사항 및 정리 총평</vt:lpstr>
      <vt:lpstr>Q &amp; A</vt:lpstr>
      <vt:lpstr>자료 출처 및 참고 문헌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이미지 인식  딥 러닝 모델을 활용한  돼지고기 등급 분류하기</dc:title>
  <dc:creator>Slide Members by HS.SEO _x000d_
회사 : YESFORM Co.,Ltd.</dc:creator>
  <cp:lastModifiedBy>엄 준식</cp:lastModifiedBy>
  <cp:revision>122</cp:revision>
  <dcterms:created xsi:type="dcterms:W3CDTF">2010-02-01T08:03:16Z</dcterms:created>
  <dcterms:modified xsi:type="dcterms:W3CDTF">2022-12-06T03:56:38Z</dcterms:modified>
</cp:coreProperties>
</file>